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3" r:id="rId3"/>
    <p:sldId id="295" r:id="rId4"/>
    <p:sldId id="296" r:id="rId5"/>
    <p:sldId id="291" r:id="rId6"/>
    <p:sldId id="297" r:id="rId7"/>
    <p:sldId id="298" r:id="rId8"/>
    <p:sldId id="29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33"/>
    <p:restoredTop sz="96405"/>
  </p:normalViewPr>
  <p:slideViewPr>
    <p:cSldViewPr snapToGrid="0">
      <p:cViewPr varScale="1">
        <p:scale>
          <a:sx n="105" d="100"/>
          <a:sy n="105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8FB61-978C-1A79-8FF0-7CB40A0C1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D9E838-30D9-8827-2FB2-89B3D43A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D147D2-9E86-CE3B-359D-7ADB935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50D593-07DB-D681-FF78-FDCBDEF3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C0DAE-A91E-0631-8E13-9E650057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04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11B51-0560-846C-ED3E-354BC226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EFD350-EA8E-0C81-B05E-94BB0437C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69B325-D1BF-523F-89A1-32D4CA2C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88FA14-D123-038B-C561-FB2B0720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19742-8D9C-3BA7-03D2-E433EA05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28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E5CEC0-D130-7CC3-4394-86439ACA1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0DD0F7-3032-FD85-58D6-AAAF69872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070F7F-BF0D-D98E-8652-ED59187C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7EE5D-F945-F3CA-CA06-0245A227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FD5173-9965-B221-D06D-6FFD9770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3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opgave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Vlak">
            <a:extLst>
              <a:ext uri="{FF2B5EF4-FFF2-40B4-BE49-F238E27FC236}">
                <a16:creationId xmlns:a16="http://schemas.microsoft.com/office/drawing/2014/main" id="{1345AE48-929B-5EC0-3BBC-6A38093E6C07}"/>
              </a:ext>
            </a:extLst>
          </p:cNvPr>
          <p:cNvSpPr/>
          <p:nvPr/>
        </p:nvSpPr>
        <p:spPr>
          <a:xfrm flipV="1">
            <a:off x="0" y="0"/>
            <a:ext cx="11110909" cy="6309852"/>
          </a:xfrm>
          <a:prstGeom prst="round1Rect">
            <a:avLst>
              <a:gd name="adj" fmla="val 3766"/>
            </a:avLst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EA8858-66CF-9FE9-DC65-6619C2CAE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8886" y="326227"/>
            <a:ext cx="705137" cy="3199306"/>
          </a:xfrm>
          <a:prstGeom prst="rect">
            <a:avLst/>
          </a:prstGeom>
        </p:spPr>
      </p:pic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75CCC70E-49EC-A8B2-A1D0-B071B78272A3}"/>
              </a:ext>
            </a:extLst>
          </p:cNvPr>
          <p:cNvSpPr/>
          <p:nvPr userDrawn="1"/>
        </p:nvSpPr>
        <p:spPr>
          <a:xfrm rot="5400000">
            <a:off x="2400528" y="-2400528"/>
            <a:ext cx="6309851" cy="11110909"/>
          </a:xfrm>
          <a:prstGeom prst="round1Rect">
            <a:avLst>
              <a:gd name="adj" fmla="val 3901"/>
            </a:avLst>
          </a:prstGeom>
          <a:gradFill>
            <a:gsLst>
              <a:gs pos="2000">
                <a:schemeClr val="tx2"/>
              </a:gs>
              <a:gs pos="72000">
                <a:schemeClr val="tx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0">
            <a:extLst>
              <a:ext uri="{FF2B5EF4-FFF2-40B4-BE49-F238E27FC236}">
                <a16:creationId xmlns:a16="http://schemas.microsoft.com/office/drawing/2014/main" id="{2DED069E-6A2F-F272-3554-4F4D6712E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393" y="0"/>
            <a:ext cx="9757578" cy="1141905"/>
          </a:xfrm>
        </p:spPr>
        <p:txBody>
          <a:bodyPr anchor="b">
            <a:noAutofit/>
          </a:bodyPr>
          <a:lstStyle>
            <a:lvl1pPr>
              <a:lnSpc>
                <a:spcPts val="3200"/>
              </a:lnSpc>
              <a:defRPr sz="3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l-NL"/>
              <a:t>Inhoud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7BFE2C3-ED8C-2F3C-CAC2-74B9D30193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393" y="1471152"/>
            <a:ext cx="9757578" cy="4838700"/>
          </a:xfrm>
        </p:spPr>
        <p:txBody>
          <a:bodyPr>
            <a:noAutofit/>
          </a:bodyPr>
          <a:lstStyle>
            <a:lvl1pPr marL="264600" indent="-264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buClrTx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5203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BFC13-D22B-2C75-FFCC-DFFC48E6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AA344-EB9A-476C-6423-C4457D50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B361E-B5D5-1038-07B3-660FC1C6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AF6B5-B12A-D722-1842-4913DE15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6686D4-D9C4-AC92-8BAE-EAEE5E2E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69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349CB-BD93-92F3-204B-61965A51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C43001-9B9D-2F5F-8277-134D7D5D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41A2D7-A8EE-43A4-E9E8-F19B9A91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C88FE4-0CBF-EFEC-EF13-E2DDA83E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C9CEA4-185F-9001-4980-D669BF4C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3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F8397-FC33-5656-4C9A-1247568B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DB7F7A-A98E-4031-02F2-0F6F5AC85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E57F9C-3E87-31AC-441E-409B603A7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04AC9A-E6B4-6547-66DB-54830F58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E8AF0B-783F-A082-D43B-D01EA338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3770B3-E711-7653-E8E7-106FC63C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3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A2860-D463-5587-1BCF-1F8F82F6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561650-2445-FD73-8F4E-5F8A7D17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EB2C9E-0249-6CDF-A3A4-034E6979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27E0A5-5005-DBBA-6F2E-3089C0705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115A21-3B98-7377-D5B0-DF186586E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0E72D2-2CD7-17C1-AE92-87AC8C8C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C0C085-0E0E-AAEA-4031-CD4A7267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2A2468-AC4C-45AA-CDE1-6E13B4FB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15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79F56-CE7E-6171-B9C7-E31CF69A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B074AD-219F-57B4-1CA3-E53C63A4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FA509D-FBC1-1D1E-F330-C22C991E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B4488F-88D5-DBA2-7A86-A3C56BA0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6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3BA5A2-8258-2887-96D2-85BBA154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8B7E9B-EEA4-9E9A-DF40-77DF6CC9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B4444-EA38-A975-7739-8362397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79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D7017-A89D-7AB1-84C9-EE06656F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99FD3-04C4-9A22-EDF2-57B13DBD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479AEC-3027-E101-B3CF-C407A8A40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E6B479-1AF0-6C95-7207-BC1C8667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1FE6FA-E31F-5B0F-4109-5D8F3191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050C8F-CFE5-FD69-594D-EE0FF0E0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7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B27AA-C5C6-9775-2093-9B1C98ED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5EB3E7-0BCE-E15F-1B4B-CB990FB86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A43398-E791-8634-C3AC-B7343514C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78A67A-E6A4-A462-7C31-91EF3FE8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7A85F3-EEDD-0C48-F3EB-949103CF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DD49D9-62DA-1084-E49A-3482C652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46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6C6219-647A-D849-1587-820CC97A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177039-3B09-9646-A00B-1803A91A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D0B8C1-F351-FBE5-983F-7A87C215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7A71-B6A2-CF44-87BB-7FD69C116BB3}" type="datetimeFigureOut">
              <a:rPr lang="nl-NL" smtClean="0"/>
              <a:t>19-3-2026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1560E4-CDEA-BF62-39AA-AA31C01E6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D8B98C-ED88-33FF-715B-F6A2ECA27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C74A-79D0-3544-8B04-6365B5AF85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3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ym.nl/#section-nieuwsitem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72C10-D0D7-3003-DDA6-E3C7E899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43" y="1352550"/>
            <a:ext cx="9757578" cy="1141905"/>
          </a:xfrm>
        </p:spPr>
        <p:txBody>
          <a:bodyPr/>
          <a:lstStyle/>
          <a:p>
            <a:pPr algn="ctr"/>
            <a:r>
              <a:rPr lang="nl-NL" dirty="0"/>
              <a:t>De ouderraad 2025 -2026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7780B1-CEA7-5CC0-9D25-4DB35CCCB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7269616" y="5902163"/>
            <a:ext cx="29891686" cy="229082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6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2CF57-A29A-ED52-67F5-0EABD721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Waarom de ouderraad?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175A93-6D6B-04DE-957D-086C09270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Behartigen van belangen van de ouders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Bevorderen betrokkenheid van ouders bij school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>
                <a:latin typeface="+mj-lt"/>
              </a:rPr>
              <a:t>B</a:t>
            </a:r>
            <a:r>
              <a:rPr lang="nl-NL" altLang="nl-NL" sz="2800" dirty="0">
                <a:latin typeface="+mj-lt"/>
              </a:rPr>
              <a:t>evorderen van verbindende activiteiten en bijdragen aan school brede voorzieningen o.a. door het innen en beheer van de vrijwillige ouderbijdrage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4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2CF57-A29A-ED52-67F5-0EABD721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Wat doet de ouderraad?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175A93-6D6B-04DE-957D-086C09270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nl-NL" altLang="nl-NL" sz="2800" dirty="0">
                <a:latin typeface="+mj-lt"/>
              </a:rPr>
              <a:t>Organisatie jaarlijkse ouderlesavond en thema-avonden</a:t>
            </a:r>
          </a:p>
          <a:p>
            <a:pPr lvl="1">
              <a:lnSpc>
                <a:spcPct val="80000"/>
              </a:lnSpc>
            </a:pPr>
            <a:endParaRPr lang="nl-NL" altLang="nl-NL" sz="28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nl-NL" altLang="nl-NL" sz="2800" dirty="0">
                <a:latin typeface="+mj-lt"/>
              </a:rPr>
              <a:t> Coördinatie twee jaarlijkse oudercontactavonden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nl-NL" altLang="nl-NL" sz="28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nl-NL" altLang="nl-NL" sz="2800" dirty="0">
                <a:latin typeface="+mj-lt"/>
              </a:rPr>
              <a:t> Financieel bijdragen aan extra’s voor leerlingen (o.a.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altLang="nl-NL" sz="2800" dirty="0">
                <a:latin typeface="+mj-lt"/>
              </a:rPr>
              <a:t>   </a:t>
            </a:r>
            <a:r>
              <a:rPr lang="nl-NL" altLang="nl-NL" sz="2800" dirty="0" err="1">
                <a:latin typeface="+mj-lt"/>
              </a:rPr>
              <a:t>leerlingverenigingen</a:t>
            </a:r>
            <a:r>
              <a:rPr lang="nl-NL" altLang="nl-NL" sz="2800" dirty="0">
                <a:latin typeface="+mj-lt"/>
              </a:rPr>
              <a:t>, </a:t>
            </a:r>
            <a:r>
              <a:rPr lang="nl-NL" altLang="nl-NL" sz="2800" dirty="0" err="1">
                <a:latin typeface="+mj-lt"/>
              </a:rPr>
              <a:t>chill</a:t>
            </a:r>
            <a:r>
              <a:rPr lang="nl-NL" altLang="nl-NL" sz="2800" dirty="0">
                <a:latin typeface="+mj-lt"/>
              </a:rPr>
              <a:t> deck, geluidinstallatie theaterzaal)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nl-NL" altLang="nl-NL" sz="2800" dirty="0">
                <a:latin typeface="+mj-lt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nl-NL" altLang="nl-NL" sz="2800" dirty="0">
                <a:latin typeface="+mj-lt"/>
              </a:rPr>
              <a:t> Periodiek overleg met de schoolleiding en MR</a:t>
            </a:r>
          </a:p>
          <a:p>
            <a:pPr lvl="1">
              <a:lnSpc>
                <a:spcPct val="80000"/>
              </a:lnSpc>
            </a:pPr>
            <a:endParaRPr lang="nl-NL" altLang="nl-NL" sz="28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nl-NL" altLang="nl-NL" sz="2800" dirty="0">
                <a:latin typeface="+mj-lt"/>
              </a:rPr>
              <a:t> Bijdrage aan blad Vox, diploma-uitreiking e.d.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43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C256E-8918-1B2A-B68F-44EF7D46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Belangrijke data om te noteren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53C291-C954-677B-06F4-E5D4AFB38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nl-NL" altLang="nl-NL" sz="2800" dirty="0">
                <a:latin typeface="+mj-lt"/>
              </a:rPr>
              <a:t>Ma 10 november:	 	</a:t>
            </a:r>
            <a:r>
              <a:rPr lang="nl-NL" altLang="nl-NL" sz="2800" i="1" dirty="0">
                <a:latin typeface="+mj-lt"/>
              </a:rPr>
              <a:t>1</a:t>
            </a:r>
            <a:r>
              <a:rPr lang="nl-NL" altLang="nl-NL" sz="2800" i="1" baseline="30000" dirty="0">
                <a:latin typeface="+mj-lt"/>
              </a:rPr>
              <a:t>e</a:t>
            </a:r>
            <a:r>
              <a:rPr lang="nl-NL" altLang="nl-NL" sz="2800" i="1" dirty="0">
                <a:latin typeface="+mj-lt"/>
              </a:rPr>
              <a:t> thema-avond ‘opvoeden is 						topsport’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nl-NL" altLang="nl-NL" sz="2800" i="1" dirty="0">
              <a:latin typeface="+mj-lt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nl-NL" altLang="nl-NL" sz="2800" dirty="0">
                <a:latin typeface="+mj-lt"/>
              </a:rPr>
              <a:t>Wo 19 november:		</a:t>
            </a:r>
            <a:r>
              <a:rPr lang="nl-NL" altLang="nl-NL" sz="2800" i="1" dirty="0">
                <a:latin typeface="+mj-lt"/>
              </a:rPr>
              <a:t>1</a:t>
            </a:r>
            <a:r>
              <a:rPr lang="nl-NL" altLang="nl-NL" sz="2800" i="1" baseline="30000" dirty="0">
                <a:latin typeface="+mj-lt"/>
              </a:rPr>
              <a:t>e</a:t>
            </a:r>
            <a:r>
              <a:rPr lang="nl-NL" altLang="nl-NL" sz="2800" dirty="0">
                <a:latin typeface="+mj-lt"/>
              </a:rPr>
              <a:t> </a:t>
            </a:r>
            <a:r>
              <a:rPr lang="nl-NL" altLang="nl-NL" sz="2800" i="1" dirty="0">
                <a:latin typeface="+mj-lt"/>
              </a:rPr>
              <a:t>contactouderavond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nl-NL" altLang="nl-NL" sz="2800" dirty="0">
              <a:latin typeface="+mj-lt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nl-NL" altLang="nl-NL" sz="2800" dirty="0">
                <a:latin typeface="+mj-lt"/>
              </a:rPr>
              <a:t>Di 10 maart:			</a:t>
            </a:r>
            <a:r>
              <a:rPr lang="nl-NL" altLang="nl-NL" sz="2800" i="1" dirty="0">
                <a:latin typeface="+mj-lt"/>
              </a:rPr>
              <a:t>Ouderlesavond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nl-NL" altLang="nl-NL" sz="2800" i="1" dirty="0">
              <a:latin typeface="+mj-lt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nl-NL" altLang="nl-NL" sz="2800" dirty="0">
                <a:latin typeface="+mj-lt"/>
              </a:rPr>
              <a:t>Ma 23 maart: 			</a:t>
            </a:r>
            <a:r>
              <a:rPr lang="nl-NL" altLang="nl-NL" sz="2800" i="1" dirty="0">
                <a:latin typeface="+mj-lt"/>
              </a:rPr>
              <a:t>2</a:t>
            </a:r>
            <a:r>
              <a:rPr lang="nl-NL" altLang="nl-NL" sz="2800" i="1" baseline="30000" dirty="0">
                <a:latin typeface="+mj-lt"/>
              </a:rPr>
              <a:t>e</a:t>
            </a:r>
            <a:r>
              <a:rPr lang="nl-NL" altLang="nl-NL" sz="2800" dirty="0">
                <a:latin typeface="+mj-lt"/>
              </a:rPr>
              <a:t> </a:t>
            </a:r>
            <a:r>
              <a:rPr lang="nl-NL" altLang="nl-NL" sz="2800" i="1" dirty="0">
                <a:latin typeface="+mj-lt"/>
              </a:rPr>
              <a:t>contactouderavond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nl-NL" sz="2800" i="1" dirty="0">
              <a:latin typeface="+mj-lt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nl-NL" sz="2800" dirty="0">
                <a:latin typeface="+mj-lt"/>
              </a:rPr>
              <a:t>Wo 6 mei:			</a:t>
            </a:r>
            <a:r>
              <a:rPr lang="nl-NL" sz="2800" i="1" dirty="0">
                <a:latin typeface="+mj-lt"/>
              </a:rPr>
              <a:t>2</a:t>
            </a:r>
            <a:r>
              <a:rPr lang="nl-NL" sz="2800" i="1" baseline="30000" dirty="0">
                <a:latin typeface="+mj-lt"/>
              </a:rPr>
              <a:t>e</a:t>
            </a:r>
            <a:r>
              <a:rPr lang="nl-NL" sz="2800" i="1" dirty="0">
                <a:latin typeface="+mj-lt"/>
              </a:rPr>
              <a:t> thema-avond ‘omgaan met 						geld’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4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A79A7E-B40D-2342-0287-91ABCD0A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93" y="390418"/>
            <a:ext cx="9757578" cy="739135"/>
          </a:xfrm>
        </p:spPr>
        <p:txBody>
          <a:bodyPr/>
          <a:lstStyle/>
          <a:p>
            <a:pPr algn="ctr"/>
            <a:r>
              <a:rPr lang="en-US" dirty="0"/>
              <a:t>Wie </a:t>
            </a:r>
            <a:r>
              <a:rPr lang="en-US" dirty="0" err="1"/>
              <a:t>zitten</a:t>
            </a:r>
            <a:r>
              <a:rPr lang="en-US" dirty="0"/>
              <a:t> er in de </a:t>
            </a:r>
            <a:r>
              <a:rPr lang="en-US" dirty="0" err="1"/>
              <a:t>ouderraad</a:t>
            </a:r>
            <a:r>
              <a:rPr lang="en-US" dirty="0"/>
              <a:t>?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5047FD-C2E3-1AB0-59B3-B284CC183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393" y="1389502"/>
            <a:ext cx="9757578" cy="42941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FDCE2C-2FD7-5C4D-481E-CEB3CD7D5A23}"/>
              </a:ext>
            </a:extLst>
          </p:cNvPr>
          <p:cNvSpPr txBox="1"/>
          <p:nvPr/>
        </p:nvSpPr>
        <p:spPr>
          <a:xfrm>
            <a:off x="878541" y="1389502"/>
            <a:ext cx="9359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Mariette Graafland (voorzitter)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Dimitri van Toren (penningmeester)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</a:rPr>
              <a:t>Gerbert</a:t>
            </a:r>
            <a:r>
              <a:rPr lang="nl-NL" sz="2000" dirty="0">
                <a:solidFill>
                  <a:schemeClr val="bg1"/>
                </a:solidFill>
              </a:rPr>
              <a:t> van </a:t>
            </a:r>
            <a:r>
              <a:rPr lang="nl-NL" sz="2000" dirty="0" err="1">
                <a:solidFill>
                  <a:schemeClr val="bg1"/>
                </a:solidFill>
              </a:rPr>
              <a:t>Grootheest</a:t>
            </a:r>
            <a:r>
              <a:rPr lang="nl-NL" sz="2000" dirty="0">
                <a:solidFill>
                  <a:schemeClr val="bg1"/>
                </a:solidFill>
              </a:rPr>
              <a:t> (penningmeester)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</a:rPr>
              <a:t>Nikkie</a:t>
            </a:r>
            <a:r>
              <a:rPr lang="nl-NL" sz="2000" dirty="0">
                <a:solidFill>
                  <a:schemeClr val="bg1"/>
                </a:solidFill>
              </a:rPr>
              <a:t> de Bruijn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Ronald </a:t>
            </a:r>
            <a:r>
              <a:rPr lang="nl-NL" sz="2000" dirty="0" err="1">
                <a:solidFill>
                  <a:schemeClr val="bg1"/>
                </a:solidFill>
              </a:rPr>
              <a:t>Loeve</a:t>
            </a:r>
            <a:endParaRPr lang="nl-N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Marloes </a:t>
            </a:r>
            <a:r>
              <a:rPr lang="nl-NL" sz="2000" dirty="0" err="1">
                <a:solidFill>
                  <a:schemeClr val="bg1"/>
                </a:solidFill>
              </a:rPr>
              <a:t>Minnaard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Katrien Terhorst-Kortmann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Kay van Aken</a:t>
            </a: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8E8546-00B2-9498-F2FC-70BF8308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20" y="4440138"/>
            <a:ext cx="1239720" cy="15034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11B6A5-6FFF-B13E-E268-47951C9A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r="7725"/>
          <a:stretch/>
        </p:blipFill>
        <p:spPr>
          <a:xfrm>
            <a:off x="1460586" y="4432796"/>
            <a:ext cx="1244442" cy="15107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B36219-F959-505A-C1AB-D9EFD6194D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3274" r="41292" b="35565"/>
          <a:stretch/>
        </p:blipFill>
        <p:spPr>
          <a:xfrm>
            <a:off x="4141657" y="4421517"/>
            <a:ext cx="1242679" cy="15333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675D8F-4120-6051-2C46-877DE673F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540" y="4440138"/>
            <a:ext cx="1246749" cy="15333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8B6808-5EB0-CEAD-81E5-680D45E60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r="26166" b="22550"/>
          <a:stretch/>
        </p:blipFill>
        <p:spPr>
          <a:xfrm>
            <a:off x="6835423" y="4432796"/>
            <a:ext cx="1247284" cy="15406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F5FFD5-7137-EA55-6C66-C6638D831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3253" r="27392" b="48232"/>
          <a:stretch/>
        </p:blipFill>
        <p:spPr>
          <a:xfrm>
            <a:off x="8182841" y="4440138"/>
            <a:ext cx="1253227" cy="153333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02695DC-019E-E29D-BDFF-24D5E2BE81D4}"/>
              </a:ext>
            </a:extLst>
          </p:cNvPr>
          <p:cNvSpPr txBox="1"/>
          <p:nvPr/>
        </p:nvSpPr>
        <p:spPr>
          <a:xfrm>
            <a:off x="2953164" y="4441503"/>
            <a:ext cx="13830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000" dirty="0"/>
          </a:p>
          <a:p>
            <a:pPr algn="ctr"/>
            <a:endParaRPr lang="nl-NL" sz="1000" dirty="0"/>
          </a:p>
          <a:p>
            <a:pPr algn="ctr"/>
            <a:endParaRPr lang="nl-NL" sz="1000" dirty="0"/>
          </a:p>
          <a:p>
            <a:pPr algn="ctr"/>
            <a:endParaRPr lang="nl-NL" sz="1000" dirty="0"/>
          </a:p>
          <a:p>
            <a:pPr algn="ctr"/>
            <a:r>
              <a:rPr lang="nl-NL" sz="1200" dirty="0" err="1">
                <a:solidFill>
                  <a:schemeClr val="bg1"/>
                </a:solidFill>
              </a:rPr>
              <a:t>Gerbert</a:t>
            </a:r>
            <a:endParaRPr lang="nl-NL" sz="1200" dirty="0">
              <a:solidFill>
                <a:schemeClr val="bg1"/>
              </a:solidFill>
            </a:endParaRPr>
          </a:p>
          <a:p>
            <a:pPr algn="ctr"/>
            <a:endParaRPr lang="nl-NL" sz="1000" dirty="0"/>
          </a:p>
          <a:p>
            <a:pPr algn="ctr"/>
            <a:endParaRPr lang="nl-NL" sz="1000" dirty="0"/>
          </a:p>
          <a:p>
            <a:pPr algn="ctr"/>
            <a:endParaRPr lang="nl-NL" sz="1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E5EA56-9184-F97A-3AB3-93B6CA7CB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774" y="4425456"/>
            <a:ext cx="1242679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348A8-58AA-F9D4-3061-768857E5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/>
              <a:t>Wilt u meehelpen? Word contactouder!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FA2136-7BB3-599C-562A-C96B5202A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r>
              <a:rPr lang="nl-NL" altLang="nl-NL" sz="2800" b="0" dirty="0">
                <a:latin typeface="+mj-lt"/>
              </a:rPr>
              <a:t>Gezocht: 2 ouders per klas  </a:t>
            </a: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endParaRPr lang="nl-NL" altLang="nl-NL" sz="2800" b="0" dirty="0">
              <a:latin typeface="+mj-lt"/>
            </a:endParaRP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r>
              <a:rPr lang="nl-NL" altLang="nl-NL" sz="2800" b="0" dirty="0">
                <a:latin typeface="+mj-lt"/>
              </a:rPr>
              <a:t>Contact tussen ouders faciliteren, bijv. klassenborrel (met/zonder kinderen), budget van € 200 voor alle 1</a:t>
            </a:r>
            <a:r>
              <a:rPr lang="nl-NL" altLang="nl-NL" sz="2800" b="0" baseline="30000" dirty="0">
                <a:latin typeface="+mj-lt"/>
              </a:rPr>
              <a:t>e</a:t>
            </a:r>
            <a:r>
              <a:rPr lang="nl-NL" altLang="nl-NL" sz="2800" b="0" dirty="0">
                <a:latin typeface="+mj-lt"/>
              </a:rPr>
              <a:t> klassen</a:t>
            </a: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endParaRPr lang="nl-NL" altLang="nl-NL" sz="2800" b="0" dirty="0">
              <a:latin typeface="+mj-lt"/>
            </a:endParaRP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r>
              <a:rPr lang="nl-NL" altLang="nl-NL" sz="2800" b="0" dirty="0">
                <a:latin typeface="+mj-lt"/>
              </a:rPr>
              <a:t>Inventariseren van vragen die leven onder ouders</a:t>
            </a: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endParaRPr lang="nl-NL" altLang="nl-NL" sz="2800" b="0" dirty="0">
              <a:latin typeface="+mj-lt"/>
            </a:endParaRP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r>
              <a:rPr lang="nl-NL" altLang="nl-NL" sz="2800" b="0" dirty="0">
                <a:latin typeface="+mj-lt"/>
              </a:rPr>
              <a:t>Inventariseren van ouders die meehelpen bij    klassenactiviteiten – ondersteuning mentor</a:t>
            </a:r>
          </a:p>
          <a:p>
            <a:pPr marL="2286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endParaRPr lang="nl-NL" altLang="nl-NL" sz="2800" b="0" dirty="0">
              <a:latin typeface="+mj-lt"/>
            </a:endParaRPr>
          </a:p>
          <a:p>
            <a:pPr marL="457200" lvl="1" indent="-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</a:pPr>
            <a:r>
              <a:rPr lang="nl-NL" altLang="nl-NL" sz="2800" b="0" dirty="0">
                <a:latin typeface="+mj-lt"/>
              </a:rPr>
              <a:t>2x per jaar contactouderavond met ouderraad en schoolleiding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58FD990-AD3B-29B6-91A5-14C0D9DE5C90}"/>
              </a:ext>
            </a:extLst>
          </p:cNvPr>
          <p:cNvSpPr txBox="1"/>
          <p:nvPr/>
        </p:nvSpPr>
        <p:spPr>
          <a:xfrm>
            <a:off x="7297644" y="1141905"/>
            <a:ext cx="308732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D551FF"/>
                </a:solidFill>
                <a:latin typeface="+mj-lt"/>
              </a:rPr>
              <a:t>Meld je uiterlijk 26 september aan</a:t>
            </a:r>
          </a:p>
          <a:p>
            <a:r>
              <a:rPr lang="nl-NL" sz="2400" b="1" dirty="0">
                <a:solidFill>
                  <a:srgbClr val="D551FF"/>
                </a:solidFill>
                <a:latin typeface="+mj-lt"/>
              </a:rPr>
              <a:t>bij de klassenmentor!</a:t>
            </a:r>
          </a:p>
        </p:txBody>
      </p:sp>
    </p:spTree>
    <p:extLst>
      <p:ext uri="{BB962C8B-B14F-4D97-AF65-F5344CB8AC3E}">
        <p14:creationId xmlns:p14="http://schemas.microsoft.com/office/powerpoint/2010/main" val="35385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6436E-C1D2-B911-8F0F-B9692E5B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/>
              <a:t>Hoe blijft u als ouder nog meer op de hoogte?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D126B7-DF29-40CC-D8B0-3A3A01DCD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nl-NL" altLang="nl-NL" sz="3200" dirty="0">
                <a:latin typeface="+mj-lt"/>
              </a:rPr>
              <a:t>Vox: 		digitaal blad voor ouders (2 a 3 x per jaar)</a:t>
            </a:r>
          </a:p>
          <a:p>
            <a:pPr lvl="1">
              <a:lnSpc>
                <a:spcPct val="80000"/>
              </a:lnSpc>
            </a:pPr>
            <a:endParaRPr lang="nl-NL" altLang="nl-NL" sz="32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nl-NL" altLang="nl-NL" sz="3200" dirty="0">
                <a:latin typeface="+mj-lt"/>
              </a:rPr>
              <a:t>Insta: 		- </a:t>
            </a:r>
            <a:r>
              <a:rPr lang="nl-NL" altLang="nl-NL" sz="3200" dirty="0" err="1">
                <a:latin typeface="+mj-lt"/>
              </a:rPr>
              <a:t>usgymschool</a:t>
            </a:r>
            <a:endParaRPr lang="nl-NL" altLang="nl-NL" sz="3200" dirty="0">
              <a:latin typeface="+mj-lt"/>
            </a:endParaRPr>
          </a:p>
          <a:p>
            <a:pPr marL="1828800" lvl="4" indent="0">
              <a:lnSpc>
                <a:spcPct val="80000"/>
              </a:lnSpc>
              <a:buNone/>
            </a:pPr>
            <a:r>
              <a:rPr lang="nl-NL" altLang="nl-NL" sz="3200" dirty="0">
                <a:solidFill>
                  <a:schemeClr val="bg1"/>
                </a:solidFill>
                <a:latin typeface="+mj-lt"/>
              </a:rPr>
              <a:t>	- </a:t>
            </a:r>
            <a:r>
              <a:rPr lang="nl-NL" altLang="nl-NL" sz="3200" dirty="0" err="1">
                <a:solidFill>
                  <a:schemeClr val="bg1"/>
                </a:solidFill>
                <a:latin typeface="+mj-lt"/>
              </a:rPr>
              <a:t>usgymleerlingenraad</a:t>
            </a:r>
            <a:endParaRPr lang="nl-NL" altLang="nl-NL" sz="3200" dirty="0">
              <a:solidFill>
                <a:schemeClr val="bg1"/>
              </a:solidFill>
              <a:latin typeface="+mj-lt"/>
            </a:endParaRPr>
          </a:p>
          <a:p>
            <a:pPr marL="1828800" lvl="4" indent="0">
              <a:lnSpc>
                <a:spcPct val="80000"/>
              </a:lnSpc>
              <a:buNone/>
            </a:pPr>
            <a:r>
              <a:rPr lang="nl-NL" altLang="nl-NL" sz="3200" dirty="0">
                <a:solidFill>
                  <a:schemeClr val="bg1"/>
                </a:solidFill>
                <a:latin typeface="+mj-lt"/>
              </a:rPr>
              <a:t>	- </a:t>
            </a:r>
            <a:r>
              <a:rPr lang="nl-NL" altLang="nl-NL" sz="3200" dirty="0" err="1">
                <a:solidFill>
                  <a:schemeClr val="bg1"/>
                </a:solidFill>
                <a:latin typeface="+mj-lt"/>
              </a:rPr>
              <a:t>usgfeestcommissie</a:t>
            </a:r>
            <a:endParaRPr lang="nl-NL" altLang="nl-NL" sz="3200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80000"/>
              </a:lnSpc>
            </a:pPr>
            <a:endParaRPr lang="nl-NL" altLang="nl-NL" sz="32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nl-NL" altLang="nl-NL" sz="3200" dirty="0">
                <a:latin typeface="+mj-lt"/>
              </a:rPr>
              <a:t>Website:	</a:t>
            </a:r>
            <a:r>
              <a:rPr lang="nl-NL" sz="3200" u="sng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https://www.usgym.nl</a:t>
            </a:r>
            <a:endParaRPr lang="nl-NL" altLang="nl-NL" sz="3200" u="sng" dirty="0">
              <a:latin typeface="+mj-lt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5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0DD7D-7A0F-8D1E-2654-CF81DC29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/>
              <a:t>Vragen / suggesties voor de OR?</a:t>
            </a:r>
            <a:br>
              <a:rPr lang="nl-NL" alt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936F92-EAEE-730D-EF76-10FD89D33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altLang="nl-NL" sz="4000" dirty="0"/>
              <a:t>Neem gerust contact met ons op!</a:t>
            </a:r>
            <a:br>
              <a:rPr lang="nl-NL" altLang="nl-NL" sz="4000" dirty="0">
                <a:solidFill>
                  <a:schemeClr val="tx2"/>
                </a:solidFill>
                <a:latin typeface="Calibri" pitchFamily="34" charset="0"/>
              </a:rPr>
            </a:br>
            <a:endParaRPr lang="nl-NL" altLang="nl-NL" sz="40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nl-NL" sz="4000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nl-NL" altLang="nl-NL" sz="4000" dirty="0">
                <a:latin typeface="+mj-lt"/>
              </a:rPr>
              <a:t>Mail:	</a:t>
            </a:r>
            <a:r>
              <a:rPr lang="nl-NL" altLang="nl-NL" sz="4000" dirty="0" err="1">
                <a:latin typeface="+mj-lt"/>
              </a:rPr>
              <a:t>ouderraad@usgym.nl</a:t>
            </a:r>
            <a:endParaRPr lang="nl-NL" altLang="nl-NL" sz="40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nl-NL" altLang="nl-NL" sz="4000" dirty="0">
                <a:latin typeface="+mj-lt"/>
              </a:rPr>
              <a:t>Site: 	</a:t>
            </a:r>
            <a:r>
              <a:rPr lang="nl-NL" altLang="nl-NL" sz="4000" dirty="0" err="1">
                <a:latin typeface="+mj-lt"/>
              </a:rPr>
              <a:t>www.usgym.nl</a:t>
            </a:r>
            <a:r>
              <a:rPr lang="nl-NL" altLang="nl-NL" sz="4000" dirty="0">
                <a:latin typeface="+mj-lt"/>
              </a:rPr>
              <a:t>/ouderraad </a:t>
            </a:r>
          </a:p>
          <a:p>
            <a:pPr marL="0" indent="0" algn="ctr">
              <a:buNone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5518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361</Words>
  <Application>Microsoft Office PowerPoint</Application>
  <PresentationFormat>Breedbeeld</PresentationFormat>
  <Paragraphs>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Kantoorthema</vt:lpstr>
      <vt:lpstr>De ouderraad 2025 -2026</vt:lpstr>
      <vt:lpstr>Waarom de ouderraad?</vt:lpstr>
      <vt:lpstr>Wat doet de ouderraad?</vt:lpstr>
      <vt:lpstr>Belangrijke data om te noteren</vt:lpstr>
      <vt:lpstr>Wie zitten er in de ouderraad?</vt:lpstr>
      <vt:lpstr>Wilt u meehelpen? Word contactouder!</vt:lpstr>
      <vt:lpstr>Hoe blijft u als ouder nog meer op de hoogte?</vt:lpstr>
      <vt:lpstr>Vragen / suggesties voor de OR?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ouderraad 2025 -2026</dc:title>
  <dc:creator>Katrien Terhorst-Kortmann</dc:creator>
  <cp:lastModifiedBy>Qwenda Boevé</cp:lastModifiedBy>
  <cp:revision>3</cp:revision>
  <dcterms:created xsi:type="dcterms:W3CDTF">2026-01-07T15:37:15Z</dcterms:created>
  <dcterms:modified xsi:type="dcterms:W3CDTF">2026-03-19T11:01:40Z</dcterms:modified>
</cp:coreProperties>
</file>