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
  </p:notesMasterIdLst>
  <p:sldIdLst>
    <p:sldId id="258" r:id="rId2"/>
    <p:sldId id="265" r:id="rId3"/>
    <p:sldId id="264"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52C5B4"/>
    <a:srgbClr val="942118"/>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825067-A9A9-4B1C-AD13-0CD49E5966ED}" v="11" dt="2026-04-09T09:00:21.9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77" autoAdjust="0"/>
    <p:restoredTop sz="94660"/>
  </p:normalViewPr>
  <p:slideViewPr>
    <p:cSldViewPr snapToGrid="0">
      <p:cViewPr varScale="1">
        <p:scale>
          <a:sx n="94" d="100"/>
          <a:sy n="94" d="100"/>
        </p:scale>
        <p:origin x="109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10"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99A8DF-B763-48F4-8434-28F4BABAE588}" type="datetimeFigureOut">
              <a:rPr lang="nl-NL" smtClean="0"/>
              <a:t>9-4-2026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56395F-5729-43CD-AD4D-11939BF1F995}" type="slidenum">
              <a:rPr lang="nl-NL" smtClean="0"/>
              <a:t>‹nr.›</a:t>
            </a:fld>
            <a:endParaRPr lang="nl-NL"/>
          </a:p>
        </p:txBody>
      </p:sp>
    </p:spTree>
    <p:extLst>
      <p:ext uri="{BB962C8B-B14F-4D97-AF65-F5344CB8AC3E}">
        <p14:creationId xmlns:p14="http://schemas.microsoft.com/office/powerpoint/2010/main" val="4124711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656395F-5729-43CD-AD4D-11939BF1F995}" type="slidenum">
              <a:rPr lang="nl-NL" smtClean="0"/>
              <a:t>1</a:t>
            </a:fld>
            <a:endParaRPr lang="nl-NL"/>
          </a:p>
        </p:txBody>
      </p:sp>
    </p:spTree>
    <p:extLst>
      <p:ext uri="{BB962C8B-B14F-4D97-AF65-F5344CB8AC3E}">
        <p14:creationId xmlns:p14="http://schemas.microsoft.com/office/powerpoint/2010/main" val="3014410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D656395F-5729-43CD-AD4D-11939BF1F995}" type="slidenum">
              <a:rPr lang="nl-NL" smtClean="0"/>
              <a:t>2</a:t>
            </a:fld>
            <a:endParaRPr lang="nl-NL"/>
          </a:p>
        </p:txBody>
      </p:sp>
    </p:spTree>
    <p:extLst>
      <p:ext uri="{BB962C8B-B14F-4D97-AF65-F5344CB8AC3E}">
        <p14:creationId xmlns:p14="http://schemas.microsoft.com/office/powerpoint/2010/main" val="27842846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nl-NL"/>
          </a:p>
        </p:txBody>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nl-NL"/>
              <a:t>Klik om stijl te bewerken</a:t>
            </a:r>
            <a:endParaRPr lang="en-US"/>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nl-NL"/>
              <a:t>Klikken om de ondertitelstijl van het model te bewerken</a:t>
            </a:r>
            <a:endParaRPr lang="en-US"/>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0551FCD-20A4-4CDF-AD54-BC6051E293C5}" type="datetime1">
              <a:rPr lang="nl-NL" smtClean="0"/>
              <a:t>9-4-2026</a:t>
            </a:fld>
            <a:endParaRPr lang="nl-NL"/>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nl-NL"/>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6409185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E2BDE9EF-52C5-4174-A920-F33D6E5E8BB7}"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3987797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nl-NL"/>
              <a:t>Klik om stijl te bewerken</a:t>
            </a:r>
            <a:endParaRPr lang="en-US"/>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541CD7D7-A752-4AA7-AED3-6405E5A5CADD}"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785488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10"/>
          </p:nvPr>
        </p:nvSpPr>
        <p:spPr/>
        <p:txBody>
          <a:bodyPr/>
          <a:lstStyle/>
          <a:p>
            <a:fld id="{4B088729-52AF-4308-B73F-59E681A56F03}"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a:xfrm>
            <a:off x="8763926" y="5876412"/>
            <a:ext cx="2742274" cy="1397039"/>
          </a:xfrm>
        </p:spPr>
        <p:txBody>
          <a:bodyPr/>
          <a:lstStyle/>
          <a:p>
            <a:fld id="{CFDAC976-E51A-490A-B204-17104CD260BF}" type="slidenum">
              <a:rPr lang="nl-NL" smtClean="0"/>
              <a:t>‹nr.›</a:t>
            </a:fld>
            <a:endParaRPr lang="nl-NL" dirty="0"/>
          </a:p>
        </p:txBody>
      </p:sp>
    </p:spTree>
    <p:extLst>
      <p:ext uri="{BB962C8B-B14F-4D97-AF65-F5344CB8AC3E}">
        <p14:creationId xmlns:p14="http://schemas.microsoft.com/office/powerpoint/2010/main" val="15964368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nl-NL"/>
              <a:t>Klik om stijl te bewerken</a:t>
            </a:r>
            <a:endParaRPr lang="en-US"/>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50553059-D2F2-47E6-BEEB-1B9EE5A5DBEE}" type="datetime1">
              <a:rPr lang="nl-NL" smtClean="0"/>
              <a:t>9-4-2026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3964717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Date Placeholder 4"/>
          <p:cNvSpPr>
            <a:spLocks noGrp="1"/>
          </p:cNvSpPr>
          <p:nvPr>
            <p:ph type="dt" sz="half" idx="10"/>
          </p:nvPr>
        </p:nvSpPr>
        <p:spPr/>
        <p:txBody>
          <a:bodyPr/>
          <a:lstStyle/>
          <a:p>
            <a:fld id="{FBF3E2BB-D8C8-4AF8-81E6-C2E60958B8A4}" type="datetime1">
              <a:rPr lang="nl-NL" smtClean="0"/>
              <a:t>9-4-2026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41635470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nl-NL"/>
              <a:t>Klik om stijl te bewerken</a:t>
            </a:r>
            <a:endParaRPr lang="en-US"/>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7" name="Date Placeholder 6"/>
          <p:cNvSpPr>
            <a:spLocks noGrp="1"/>
          </p:cNvSpPr>
          <p:nvPr>
            <p:ph type="dt" sz="half" idx="10"/>
          </p:nvPr>
        </p:nvSpPr>
        <p:spPr/>
        <p:txBody>
          <a:bodyPr/>
          <a:lstStyle/>
          <a:p>
            <a:fld id="{8B88A5B6-49A4-4DCA-99CA-38EA4AAB3237}" type="datetime1">
              <a:rPr lang="nl-NL" smtClean="0"/>
              <a:t>9-4-2026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944358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nl-NL"/>
              <a:t>Klik om stijl te bewerken</a:t>
            </a:r>
            <a:endParaRPr lang="en-US"/>
          </a:p>
        </p:txBody>
      </p:sp>
      <p:sp>
        <p:nvSpPr>
          <p:cNvPr id="3" name="Date Placeholder 2"/>
          <p:cNvSpPr>
            <a:spLocks noGrp="1"/>
          </p:cNvSpPr>
          <p:nvPr>
            <p:ph type="dt" sz="half" idx="10"/>
          </p:nvPr>
        </p:nvSpPr>
        <p:spPr/>
        <p:txBody>
          <a:bodyPr/>
          <a:lstStyle/>
          <a:p>
            <a:fld id="{125D50DC-0097-4D8A-9E4F-7EA6F662F5FA}" type="datetime1">
              <a:rPr lang="nl-NL" smtClean="0"/>
              <a:t>9-4-2026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298356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E6D56-C13F-470B-848D-55FECA0C869A}" type="datetime1">
              <a:rPr lang="nl-NL" smtClean="0"/>
              <a:t>9-4-2026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CFDAC976-E51A-490A-B204-17104CD260BF}" type="slidenum">
              <a:rPr lang="nl-NL" smtClean="0"/>
              <a:t>‹nr.›</a:t>
            </a:fld>
            <a:endParaRPr lang="nl-NL"/>
          </a:p>
        </p:txBody>
      </p:sp>
    </p:spTree>
    <p:extLst>
      <p:ext uri="{BB962C8B-B14F-4D97-AF65-F5344CB8AC3E}">
        <p14:creationId xmlns:p14="http://schemas.microsoft.com/office/powerpoint/2010/main" val="1448777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nl-NL"/>
              <a:t>Klik om stijl te bewerken</a:t>
            </a:r>
            <a:endParaRPr lang="en-US"/>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nl-NL"/>
              <a:t>Klikken om de tekststijl van het model te bewerken</a:t>
            </a:r>
          </a:p>
        </p:txBody>
      </p:sp>
      <p:sp>
        <p:nvSpPr>
          <p:cNvPr id="5" name="Date Placeholder 4"/>
          <p:cNvSpPr>
            <a:spLocks noGrp="1"/>
          </p:cNvSpPr>
          <p:nvPr>
            <p:ph type="dt" sz="half" idx="10"/>
          </p:nvPr>
        </p:nvSpPr>
        <p:spPr/>
        <p:txBody>
          <a:bodyPr/>
          <a:lstStyle/>
          <a:p>
            <a:fld id="{2D2BE7F4-6913-40C4-9013-D0A987F61F29}" type="datetime1">
              <a:rPr lang="nl-NL" smtClean="0"/>
              <a:t>9-4-2026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3451014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nl-NL"/>
              <a:t>Klik om stijl te bewerken</a:t>
            </a:r>
            <a:endParaRPr lang="en-US"/>
          </a:p>
        </p:txBody>
      </p:sp>
      <p:sp>
        <p:nvSpPr>
          <p:cNvPr id="3" name="Picture Placeholder 2"/>
          <p:cNvSpPr>
            <a:spLocks noGrp="1" noChangeAspect="1"/>
          </p:cNvSpPr>
          <p:nvPr>
            <p:ph type="pic" idx="1"/>
          </p:nvPr>
        </p:nvSpPr>
        <p:spPr>
          <a:xfrm>
            <a:off x="0" y="0"/>
            <a:ext cx="12192000" cy="5330952"/>
          </a:xfrm>
          <a:solidFill>
            <a:schemeClr val="accent1">
              <a:lumMod val="20000"/>
              <a:lumOff val="8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8F190C65-51BA-4B00-8466-393F38016B42}" type="datetime1">
              <a:rPr lang="nl-NL" smtClean="0"/>
              <a:t>9-4-2026</a:t>
            </a:fld>
            <a:endParaRPr lang="nl-NL"/>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nl-NL"/>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2593700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nl-NL"/>
              <a:t>Klik om stijl te bewerken</a:t>
            </a:r>
            <a:endParaRPr lang="en-US"/>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B6F2340A-AACA-43C1-9254-4A08CAEB12C0}" type="datetime1">
              <a:rPr lang="nl-NL" smtClean="0"/>
              <a:t>9-4-2026</a:t>
            </a:fld>
            <a:endParaRPr lang="nl-NL"/>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nl-NL"/>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CFDAC976-E51A-490A-B204-17104CD260BF}" type="slidenum">
              <a:rPr lang="nl-NL" smtClean="0"/>
              <a:t>‹nr.›</a:t>
            </a:fld>
            <a:endParaRPr lang="nl-NL"/>
          </a:p>
        </p:txBody>
      </p:sp>
    </p:spTree>
    <p:extLst>
      <p:ext uri="{BB962C8B-B14F-4D97-AF65-F5344CB8AC3E}">
        <p14:creationId xmlns:p14="http://schemas.microsoft.com/office/powerpoint/2010/main" val="119225309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gzb.nl/pinkstercollecte"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C162E830-E850-4549-B279-99261CDC733E}"/>
              </a:ext>
            </a:extLst>
          </p:cNvPr>
          <p:cNvSpPr>
            <a:spLocks noGrp="1"/>
          </p:cNvSpPr>
          <p:nvPr>
            <p:ph type="ctrTitle"/>
          </p:nvPr>
        </p:nvSpPr>
        <p:spPr>
          <a:xfrm flipV="1">
            <a:off x="-370936" y="6858000"/>
            <a:ext cx="10427034" cy="45719"/>
          </a:xfrm>
        </p:spPr>
        <p:txBody>
          <a:bodyPr/>
          <a:lstStyle/>
          <a:p>
            <a:endParaRPr lang="nl-NL" sz="6000" b="1" dirty="0">
              <a:solidFill>
                <a:schemeClr val="bg1"/>
              </a:solidFill>
              <a:latin typeface="Arial" panose="020B0604020202020204" pitchFamily="34" charset="0"/>
              <a:cs typeface="Arial" panose="020B0604020202020204" pitchFamily="34" charset="0"/>
            </a:endParaRPr>
          </a:p>
        </p:txBody>
      </p:sp>
      <p:sp>
        <p:nvSpPr>
          <p:cNvPr id="4" name="Ondertitel 2">
            <a:extLst>
              <a:ext uri="{FF2B5EF4-FFF2-40B4-BE49-F238E27FC236}">
                <a16:creationId xmlns:a16="http://schemas.microsoft.com/office/drawing/2014/main" id="{FA6A6CFC-B0E4-47AA-AF03-09DF74CF4D42}"/>
              </a:ext>
            </a:extLst>
          </p:cNvPr>
          <p:cNvSpPr>
            <a:spLocks noGrp="1"/>
          </p:cNvSpPr>
          <p:nvPr>
            <p:ph type="subTitle" idx="1"/>
          </p:nvPr>
        </p:nvSpPr>
        <p:spPr>
          <a:xfrm>
            <a:off x="5405171" y="1354968"/>
            <a:ext cx="4455268" cy="707885"/>
          </a:xfrm>
        </p:spPr>
        <p:txBody>
          <a:bodyPr>
            <a:normAutofit/>
          </a:bodyPr>
          <a:lstStyle/>
          <a:p>
            <a:r>
              <a:rPr lang="nl-NL" sz="2400" dirty="0">
                <a:solidFill>
                  <a:srgbClr val="000000"/>
                </a:solidFill>
                <a:latin typeface="Arial" panose="020B0604020202020204" pitchFamily="34" charset="0"/>
                <a:cs typeface="Arial" panose="020B0604020202020204" pitchFamily="34" charset="0"/>
              </a:rPr>
              <a:t>  </a:t>
            </a:r>
            <a:r>
              <a:rPr lang="nl-NL" sz="2400" dirty="0">
                <a:solidFill>
                  <a:schemeClr val="accent6"/>
                </a:solidFill>
                <a:latin typeface="Arial" panose="020B0604020202020204" pitchFamily="34" charset="0"/>
                <a:cs typeface="Arial" panose="020B0604020202020204" pitchFamily="34" charset="0"/>
              </a:rPr>
              <a:t>Geef aan de pinkstercollecte:</a:t>
            </a:r>
          </a:p>
          <a:p>
            <a:endParaRPr lang="nl-NL" sz="2400" dirty="0">
              <a:solidFill>
                <a:schemeClr val="accent6"/>
              </a:solidFill>
              <a:latin typeface="Arial" panose="020B0604020202020204" pitchFamily="34" charset="0"/>
              <a:cs typeface="Arial" panose="020B0604020202020204" pitchFamily="34" charset="0"/>
            </a:endParaRPr>
          </a:p>
          <a:p>
            <a:endParaRPr lang="nl-NL" sz="2400" dirty="0">
              <a:solidFill>
                <a:srgbClr val="000000"/>
              </a:solidFill>
              <a:latin typeface="Arial" panose="020B0604020202020204" pitchFamily="34" charset="0"/>
              <a:cs typeface="Arial" panose="020B0604020202020204" pitchFamily="34" charset="0"/>
            </a:endParaRPr>
          </a:p>
        </p:txBody>
      </p:sp>
      <p:sp>
        <p:nvSpPr>
          <p:cNvPr id="10" name="Tekstvak 9">
            <a:extLst>
              <a:ext uri="{FF2B5EF4-FFF2-40B4-BE49-F238E27FC236}">
                <a16:creationId xmlns:a16="http://schemas.microsoft.com/office/drawing/2014/main" id="{60793720-C82A-CF31-40F0-266FF68FFD73}"/>
              </a:ext>
            </a:extLst>
          </p:cNvPr>
          <p:cNvSpPr txBox="1"/>
          <p:nvPr/>
        </p:nvSpPr>
        <p:spPr>
          <a:xfrm>
            <a:off x="371361" y="255259"/>
            <a:ext cx="9781930" cy="830997"/>
          </a:xfrm>
          <a:prstGeom prst="rect">
            <a:avLst/>
          </a:prstGeom>
          <a:noFill/>
        </p:spPr>
        <p:txBody>
          <a:bodyPr wrap="square" rtlCol="0">
            <a:spAutoFit/>
          </a:bodyPr>
          <a:lstStyle/>
          <a:p>
            <a:r>
              <a:rPr lang="nl-NL" sz="4800" b="1" dirty="0">
                <a:solidFill>
                  <a:srgbClr val="52C5B4"/>
                </a:solidFill>
              </a:rPr>
              <a:t>Help jongeren Jezus te volgen</a:t>
            </a:r>
          </a:p>
        </p:txBody>
      </p:sp>
      <p:pic>
        <p:nvPicPr>
          <p:cNvPr id="6" name="Afbeelding 5">
            <a:extLst>
              <a:ext uri="{FF2B5EF4-FFF2-40B4-BE49-F238E27FC236}">
                <a16:creationId xmlns:a16="http://schemas.microsoft.com/office/drawing/2014/main" id="{6E314424-B89A-B38F-48AD-C561C2C127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80180" y="2068486"/>
            <a:ext cx="3905250" cy="3905250"/>
          </a:xfrm>
          <a:prstGeom prst="rect">
            <a:avLst/>
          </a:prstGeom>
        </p:spPr>
      </p:pic>
      <p:pic>
        <p:nvPicPr>
          <p:cNvPr id="9" name="Afbeelding 8">
            <a:extLst>
              <a:ext uri="{FF2B5EF4-FFF2-40B4-BE49-F238E27FC236}">
                <a16:creationId xmlns:a16="http://schemas.microsoft.com/office/drawing/2014/main" id="{04E93FCB-76C7-4FF5-34F7-CDE15033EC91}"/>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577124" y="1970520"/>
            <a:ext cx="4553038" cy="3997961"/>
          </a:xfrm>
          <a:prstGeom prst="rect">
            <a:avLst/>
          </a:prstGeom>
        </p:spPr>
      </p:pic>
    </p:spTree>
    <p:extLst>
      <p:ext uri="{BB962C8B-B14F-4D97-AF65-F5344CB8AC3E}">
        <p14:creationId xmlns:p14="http://schemas.microsoft.com/office/powerpoint/2010/main" val="1081875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itel 1">
            <a:extLst>
              <a:ext uri="{FF2B5EF4-FFF2-40B4-BE49-F238E27FC236}">
                <a16:creationId xmlns:a16="http://schemas.microsoft.com/office/drawing/2014/main" id="{C162E830-E850-4549-B279-99261CDC733E}"/>
              </a:ext>
            </a:extLst>
          </p:cNvPr>
          <p:cNvSpPr>
            <a:spLocks noGrp="1"/>
          </p:cNvSpPr>
          <p:nvPr>
            <p:ph type="ctrTitle"/>
          </p:nvPr>
        </p:nvSpPr>
        <p:spPr>
          <a:xfrm flipV="1">
            <a:off x="-370936" y="6858000"/>
            <a:ext cx="10427034" cy="45719"/>
          </a:xfrm>
        </p:spPr>
        <p:txBody>
          <a:bodyPr/>
          <a:lstStyle/>
          <a:p>
            <a:endParaRPr lang="nl-NL" sz="6000" b="1" dirty="0">
              <a:solidFill>
                <a:schemeClr val="bg1"/>
              </a:solidFill>
              <a:latin typeface="Arial" panose="020B0604020202020204" pitchFamily="34" charset="0"/>
              <a:cs typeface="Arial" panose="020B0604020202020204" pitchFamily="34" charset="0"/>
            </a:endParaRPr>
          </a:p>
        </p:txBody>
      </p:sp>
      <p:sp>
        <p:nvSpPr>
          <p:cNvPr id="10" name="Tekstvak 9">
            <a:extLst>
              <a:ext uri="{FF2B5EF4-FFF2-40B4-BE49-F238E27FC236}">
                <a16:creationId xmlns:a16="http://schemas.microsoft.com/office/drawing/2014/main" id="{60793720-C82A-CF31-40F0-266FF68FFD73}"/>
              </a:ext>
            </a:extLst>
          </p:cNvPr>
          <p:cNvSpPr txBox="1"/>
          <p:nvPr/>
        </p:nvSpPr>
        <p:spPr>
          <a:xfrm>
            <a:off x="688258" y="382258"/>
            <a:ext cx="8927690" cy="1477328"/>
          </a:xfrm>
          <a:prstGeom prst="rect">
            <a:avLst/>
          </a:prstGeom>
          <a:noFill/>
        </p:spPr>
        <p:txBody>
          <a:bodyPr wrap="square" rtlCol="0">
            <a:spAutoFit/>
          </a:bodyPr>
          <a:lstStyle/>
          <a:p>
            <a:r>
              <a:rPr lang="nl-NL" b="1" dirty="0">
                <a:solidFill>
                  <a:schemeClr val="accent6"/>
                </a:solidFill>
              </a:rPr>
              <a:t>Jongeren toekomstperspectief bieden. Dát is de reden dat de Hervormde Kerk van Oost-Afrika en de GZB samenwerken aan sterk jeugdwerk in Kenia én in Nederland. Zo worden jongeren geholpen om te groeien in geloof en in het volgen van Jezus.</a:t>
            </a:r>
            <a:endParaRPr lang="nl-NL" dirty="0">
              <a:solidFill>
                <a:schemeClr val="accent6"/>
              </a:solidFill>
            </a:endParaRPr>
          </a:p>
          <a:p>
            <a:endParaRPr lang="nl-NL" sz="1800" dirty="0">
              <a:solidFill>
                <a:schemeClr val="accent6"/>
              </a:solidFill>
              <a:effectLst/>
              <a:latin typeface="+mj-lt"/>
              <a:ea typeface="Calibri" panose="020F0502020204030204" pitchFamily="34" charset="0"/>
              <a:cs typeface="Times New Roman" panose="02020603050405020304" pitchFamily="18" charset="0"/>
            </a:endParaRPr>
          </a:p>
        </p:txBody>
      </p:sp>
      <p:sp>
        <p:nvSpPr>
          <p:cNvPr id="2" name="Tekstvak 1">
            <a:extLst>
              <a:ext uri="{FF2B5EF4-FFF2-40B4-BE49-F238E27FC236}">
                <a16:creationId xmlns:a16="http://schemas.microsoft.com/office/drawing/2014/main" id="{3BB4AB99-7143-A9AE-6AE8-FB88578FD2F7}"/>
              </a:ext>
            </a:extLst>
          </p:cNvPr>
          <p:cNvSpPr txBox="1"/>
          <p:nvPr/>
        </p:nvSpPr>
        <p:spPr>
          <a:xfrm>
            <a:off x="688258" y="1686374"/>
            <a:ext cx="8731044" cy="1323439"/>
          </a:xfrm>
          <a:prstGeom prst="rect">
            <a:avLst/>
          </a:prstGeom>
          <a:noFill/>
        </p:spPr>
        <p:txBody>
          <a:bodyPr wrap="square" rtlCol="0">
            <a:spAutoFit/>
          </a:bodyPr>
          <a:lstStyle/>
          <a:p>
            <a:r>
              <a:rPr lang="nl-NL" sz="1600" dirty="0">
                <a:solidFill>
                  <a:schemeClr val="accent6"/>
                </a:solidFill>
              </a:rPr>
              <a:t>Omdat de Hervormde Kerk van Oost-Afrika voor meer dan de helft uit jongeren bestaat, is investeren in jeugdwerk van groot belang. De kerk wil voor hen een veilige plek zijn van verbondenheid, richting en hoop. Door uitwisseling tussen jeugdwerkers in Kenia en Nederland ontstaan nieuwe inzichten, bemoediging en praktische handvatten. Zo bouwen we samen aan bijbels gefundeerd jeugdwerk dat jongeren toerust voor de uitdagingen van deze tijd.</a:t>
            </a:r>
          </a:p>
        </p:txBody>
      </p:sp>
      <p:pic>
        <p:nvPicPr>
          <p:cNvPr id="6" name="Afbeelding 5">
            <a:extLst>
              <a:ext uri="{FF2B5EF4-FFF2-40B4-BE49-F238E27FC236}">
                <a16:creationId xmlns:a16="http://schemas.microsoft.com/office/drawing/2014/main" id="{B4898608-CD9D-92CF-A3ED-4AA52847DDBF}"/>
              </a:ext>
            </a:extLst>
          </p:cNvPr>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803832" y="3429000"/>
            <a:ext cx="5139768" cy="3017436"/>
          </a:xfrm>
          <a:prstGeom prst="rect">
            <a:avLst/>
          </a:prstGeom>
        </p:spPr>
      </p:pic>
      <p:pic>
        <p:nvPicPr>
          <p:cNvPr id="9" name="Afbeelding 8">
            <a:extLst>
              <a:ext uri="{FF2B5EF4-FFF2-40B4-BE49-F238E27FC236}">
                <a16:creationId xmlns:a16="http://schemas.microsoft.com/office/drawing/2014/main" id="{C2A8CE96-6BB8-ADF8-20D1-C88943895E2A}"/>
              </a:ext>
            </a:extLst>
          </p:cNvPr>
          <p:cNvPicPr>
            <a:picLocks noChangeAspect="1"/>
          </p:cNvPicPr>
          <p:nvPr/>
        </p:nvPicPr>
        <p:blipFill>
          <a:blip r:embed="rId4" cstate="screen">
            <a:extLst>
              <a:ext uri="{28A0092B-C50C-407E-A947-70E740481C1C}">
                <a14:useLocalDpi xmlns:a14="http://schemas.microsoft.com/office/drawing/2010/main" val="0"/>
              </a:ext>
            </a:extLst>
          </a:blip>
          <a:stretch>
            <a:fillRect/>
          </a:stretch>
        </p:blipFill>
        <p:spPr>
          <a:xfrm>
            <a:off x="6621492" y="3429000"/>
            <a:ext cx="2685068" cy="3016930"/>
          </a:xfrm>
          <a:prstGeom prst="rect">
            <a:avLst/>
          </a:prstGeom>
        </p:spPr>
      </p:pic>
    </p:spTree>
    <p:extLst>
      <p:ext uri="{BB962C8B-B14F-4D97-AF65-F5344CB8AC3E}">
        <p14:creationId xmlns:p14="http://schemas.microsoft.com/office/powerpoint/2010/main" val="3168910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tekst 2">
            <a:extLst>
              <a:ext uri="{FF2B5EF4-FFF2-40B4-BE49-F238E27FC236}">
                <a16:creationId xmlns:a16="http://schemas.microsoft.com/office/drawing/2014/main" id="{B6E95DC7-B72D-42D3-A21A-F116079575C1}"/>
              </a:ext>
            </a:extLst>
          </p:cNvPr>
          <p:cNvSpPr>
            <a:spLocks noGrp="1"/>
          </p:cNvSpPr>
          <p:nvPr>
            <p:ph type="body" idx="1"/>
          </p:nvPr>
        </p:nvSpPr>
        <p:spPr>
          <a:xfrm>
            <a:off x="498361" y="1808480"/>
            <a:ext cx="4754359" cy="4196080"/>
          </a:xfrm>
        </p:spPr>
        <p:txBody>
          <a:bodyPr>
            <a:normAutofit fontScale="55000" lnSpcReduction="20000"/>
          </a:bodyPr>
          <a:lstStyle/>
          <a:p>
            <a:pPr>
              <a:lnSpc>
                <a:spcPct val="120000"/>
              </a:lnSpc>
            </a:pPr>
            <a:r>
              <a:rPr lang="nl-NL" b="1" dirty="0">
                <a:solidFill>
                  <a:schemeClr val="accent6"/>
                </a:solidFill>
              </a:rPr>
              <a:t>Wat kunt ú doen…</a:t>
            </a:r>
            <a:r>
              <a:rPr lang="nl-NL" dirty="0">
                <a:solidFill>
                  <a:schemeClr val="accent6"/>
                </a:solidFill>
              </a:rPr>
              <a:t> </a:t>
            </a:r>
            <a:r>
              <a:rPr lang="nl-NL" b="1" dirty="0">
                <a:solidFill>
                  <a:schemeClr val="accent6"/>
                </a:solidFill>
              </a:rPr>
              <a:t>voor het jeugdwerk in Kenia en in Nederland?</a:t>
            </a:r>
            <a:endParaRPr lang="nl-NL" dirty="0">
              <a:solidFill>
                <a:schemeClr val="accent6"/>
              </a:solidFill>
            </a:endParaRPr>
          </a:p>
          <a:p>
            <a:pPr>
              <a:lnSpc>
                <a:spcPct val="120000"/>
              </a:lnSpc>
            </a:pPr>
            <a:r>
              <a:rPr lang="nl-NL" b="1" dirty="0">
                <a:solidFill>
                  <a:schemeClr val="accent6"/>
                </a:solidFill>
              </a:rPr>
              <a:t>Geven</a:t>
            </a:r>
            <a:r>
              <a:rPr lang="nl-NL" dirty="0">
                <a:solidFill>
                  <a:schemeClr val="accent6"/>
                </a:solidFill>
              </a:rPr>
              <a:t> – Met uw bijdrage investeert u in een generatie die leeft vanuit het Evangelie, in Kenia én in Nederland.</a:t>
            </a:r>
          </a:p>
          <a:p>
            <a:pPr>
              <a:lnSpc>
                <a:spcPct val="120000"/>
              </a:lnSpc>
            </a:pPr>
            <a:r>
              <a:rPr lang="nl-NL" b="1" dirty="0">
                <a:solidFill>
                  <a:schemeClr val="accent6"/>
                </a:solidFill>
              </a:rPr>
              <a:t>Bidden</a:t>
            </a:r>
            <a:r>
              <a:rPr lang="nl-NL" dirty="0">
                <a:solidFill>
                  <a:schemeClr val="accent6"/>
                </a:solidFill>
              </a:rPr>
              <a:t> – In deze onrustige tijd zijn steeds meer jongeren op zoek naar zingeving. Bid dat ze rust en vrede mogen vinden in het geloof.</a:t>
            </a:r>
            <a:br>
              <a:rPr lang="nl-NL" dirty="0">
                <a:solidFill>
                  <a:schemeClr val="accent6"/>
                </a:solidFill>
              </a:rPr>
            </a:br>
            <a:br>
              <a:rPr lang="nl-NL" dirty="0">
                <a:solidFill>
                  <a:schemeClr val="accent6"/>
                </a:solidFill>
              </a:rPr>
            </a:br>
            <a:r>
              <a:rPr lang="nl-NL" dirty="0">
                <a:solidFill>
                  <a:schemeClr val="accent6"/>
                </a:solidFill>
              </a:rPr>
              <a:t>Doneer via Tikkie, via de website </a:t>
            </a:r>
            <a:r>
              <a:rPr lang="nl-NL" dirty="0">
                <a:solidFill>
                  <a:schemeClr val="accent6"/>
                </a:solidFill>
                <a:hlinkClick r:id="rId2"/>
              </a:rPr>
              <a:t>gzb.nl/pinkstercollecte</a:t>
            </a:r>
            <a:r>
              <a:rPr lang="nl-NL" dirty="0">
                <a:solidFill>
                  <a:schemeClr val="accent6"/>
                </a:solidFill>
              </a:rPr>
              <a:t> of vul de collectefolder in.</a:t>
            </a:r>
          </a:p>
          <a:p>
            <a:pPr>
              <a:lnSpc>
                <a:spcPct val="120000"/>
              </a:lnSpc>
            </a:pPr>
            <a:endParaRPr lang="nl-NL" dirty="0">
              <a:solidFill>
                <a:schemeClr val="accent6"/>
              </a:solidFill>
            </a:endParaRPr>
          </a:p>
          <a:p>
            <a:pPr>
              <a:lnSpc>
                <a:spcPct val="120000"/>
              </a:lnSpc>
            </a:pPr>
            <a:endParaRPr lang="nl-NL" dirty="0">
              <a:solidFill>
                <a:schemeClr val="accent6"/>
              </a:solidFill>
            </a:endParaRPr>
          </a:p>
          <a:p>
            <a:endParaRPr lang="nl-NL" sz="2400" dirty="0">
              <a:solidFill>
                <a:schemeClr val="accent6"/>
              </a:solidFill>
            </a:endParaRPr>
          </a:p>
        </p:txBody>
      </p:sp>
      <p:sp>
        <p:nvSpPr>
          <p:cNvPr id="4" name="Tekstvak 3">
            <a:extLst>
              <a:ext uri="{FF2B5EF4-FFF2-40B4-BE49-F238E27FC236}">
                <a16:creationId xmlns:a16="http://schemas.microsoft.com/office/drawing/2014/main" id="{B04139F5-B6EC-A625-CF66-D32D3AD8DB4F}"/>
              </a:ext>
            </a:extLst>
          </p:cNvPr>
          <p:cNvSpPr txBox="1"/>
          <p:nvPr/>
        </p:nvSpPr>
        <p:spPr>
          <a:xfrm>
            <a:off x="498361" y="509259"/>
            <a:ext cx="10427034" cy="923330"/>
          </a:xfrm>
          <a:prstGeom prst="rect">
            <a:avLst/>
          </a:prstGeom>
          <a:noFill/>
        </p:spPr>
        <p:txBody>
          <a:bodyPr wrap="square" rtlCol="0">
            <a:spAutoFit/>
          </a:bodyPr>
          <a:lstStyle/>
          <a:p>
            <a:r>
              <a:rPr lang="nl-NL" sz="5400" b="1" dirty="0">
                <a:solidFill>
                  <a:srgbClr val="52C5B4"/>
                </a:solidFill>
              </a:rPr>
              <a:t>Wat kunt ú doen?</a:t>
            </a:r>
          </a:p>
        </p:txBody>
      </p:sp>
      <p:pic>
        <p:nvPicPr>
          <p:cNvPr id="6" name="Afbeelding 5">
            <a:extLst>
              <a:ext uri="{FF2B5EF4-FFF2-40B4-BE49-F238E27FC236}">
                <a16:creationId xmlns:a16="http://schemas.microsoft.com/office/drawing/2014/main" id="{93231BA1-1E31-D489-5CC9-C2565CE787B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52465" y="1899920"/>
            <a:ext cx="4003040" cy="4003040"/>
          </a:xfrm>
          <a:prstGeom prst="rect">
            <a:avLst/>
          </a:prstGeom>
        </p:spPr>
      </p:pic>
    </p:spTree>
    <p:extLst>
      <p:ext uri="{BB962C8B-B14F-4D97-AF65-F5344CB8AC3E}">
        <p14:creationId xmlns:p14="http://schemas.microsoft.com/office/powerpoint/2010/main" val="1196756717"/>
      </p:ext>
    </p:extLst>
  </p:cSld>
  <p:clrMapOvr>
    <a:masterClrMapping/>
  </p:clrMapOvr>
</p:sld>
</file>

<file path=ppt/theme/theme1.xml><?xml version="1.0" encoding="utf-8"?>
<a:theme xmlns:a="http://schemas.openxmlformats.org/drawingml/2006/main" name="Metropolitan">
  <a:themeElements>
    <a:clrScheme name="titel">
      <a:dk1>
        <a:srgbClr val="FFFFFF"/>
      </a:dk1>
      <a:lt1>
        <a:sysClr val="window" lastClr="FFFFFF"/>
      </a:lt1>
      <a:dk2>
        <a:srgbClr val="FFFFFF"/>
      </a:dk2>
      <a:lt2>
        <a:srgbClr val="FFFFFF"/>
      </a:lt2>
      <a:accent1>
        <a:srgbClr val="FFFFFF"/>
      </a:accent1>
      <a:accent2>
        <a:srgbClr val="009774"/>
      </a:accent2>
      <a:accent3>
        <a:srgbClr val="E87970"/>
      </a:accent3>
      <a:accent4>
        <a:srgbClr val="52C5B4"/>
      </a:accent4>
      <a:accent5>
        <a:srgbClr val="FFDB2C"/>
      </a:accent5>
      <a:accent6>
        <a:srgbClr val="004F65"/>
      </a:accent6>
      <a:hlink>
        <a:srgbClr val="8F8F8F"/>
      </a:hlink>
      <a:folHlink>
        <a:srgbClr val="A5A5A5"/>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33ACF124-275F-44F2-8DE0-0A755069829B}"/>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TM03457491[[fn=Metropolitan]]</Template>
  <TotalTime>580</TotalTime>
  <Words>218</Words>
  <Application>Microsoft Office PowerPoint</Application>
  <PresentationFormat>Breedbeeld</PresentationFormat>
  <Paragraphs>11</Paragraphs>
  <Slides>3</Slides>
  <Notes>2</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3</vt:i4>
      </vt:variant>
    </vt:vector>
  </HeadingPairs>
  <TitlesOfParts>
    <vt:vector size="6" baseType="lpstr">
      <vt:lpstr>Arial</vt:lpstr>
      <vt:lpstr>Calibri</vt:lpstr>
      <vt:lpstr>Metropolitan</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Titel</dc:title>
  <dc:creator>Margreet Broeders-van Spronsen</dc:creator>
  <cp:lastModifiedBy>Annemarie de Kleuver</cp:lastModifiedBy>
  <cp:revision>14</cp:revision>
  <dcterms:created xsi:type="dcterms:W3CDTF">2022-01-18T09:48:15Z</dcterms:created>
  <dcterms:modified xsi:type="dcterms:W3CDTF">2026-04-09T09:29:22Z</dcterms:modified>
</cp:coreProperties>
</file>