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63" r:id="rId7"/>
    <p:sldId id="261" r:id="rId8"/>
    <p:sldId id="264" r:id="rId9"/>
    <p:sldId id="262" r:id="rId10"/>
    <p:sldId id="265" r:id="rId11"/>
    <p:sldId id="259" r:id="rId12"/>
    <p:sldId id="270" r:id="rId13"/>
    <p:sldId id="260" r:id="rId14"/>
    <p:sldId id="275" r:id="rId15"/>
    <p:sldId id="273" r:id="rId16"/>
    <p:sldId id="274" r:id="rId17"/>
    <p:sldId id="269" r:id="rId18"/>
    <p:sldId id="276" r:id="rId19"/>
    <p:sldId id="271" r:id="rId20"/>
    <p:sldId id="277" r:id="rId21"/>
    <p:sldId id="272" r:id="rId22"/>
    <p:sldId id="278" r:id="rId23"/>
    <p:sldId id="268" r:id="rId24"/>
    <p:sldId id="279" r:id="rId25"/>
    <p:sldId id="267" r:id="rId26"/>
    <p:sldId id="266" r:id="rId27"/>
    <p:sldId id="280" r:id="rId28"/>
    <p:sldId id="281" r:id="rId29"/>
    <p:sldId id="282" r:id="rId30"/>
    <p:sldId id="283" r:id="rId31"/>
    <p:sldId id="284" r:id="rId3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BA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8B4EE8-0E4D-4473-8BEA-8D5E879E45C3}" v="1" dt="2026-08-27T08:56:32.9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7"/>
    <p:restoredTop sz="94631"/>
  </p:normalViewPr>
  <p:slideViewPr>
    <p:cSldViewPr snapToGrid="0">
      <p:cViewPr varScale="1">
        <p:scale>
          <a:sx n="102" d="100"/>
          <a:sy n="102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E7FFFC-D9AE-C44D-18E7-AE7AAEF70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1B8E066-03E5-FA76-1E32-BD8F984BBB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8373518-1C29-293A-4A97-855822001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3741-E604-CC4F-9435-2A5D67A8758D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88C6E1-7F9A-1B56-6767-685D3ACC7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C95E25-C2B6-E7D4-2E62-70CB1C31A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9CD5-9CC6-8641-8FF7-C37459B09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9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374F51-657F-6FE1-015A-90EC9CE35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D54FC2E-498D-DF3E-AAB8-8C9A28C6E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E8238E-E535-AFDA-8F64-7D4635BEF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3741-E604-CC4F-9435-2A5D67A8758D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BF98CE0-0D3F-3981-5749-34D22CBF8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DF91D2B-7D84-4468-F452-80DE07114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9CD5-9CC6-8641-8FF7-C37459B09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1325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A4952AC-1D18-CDAD-34BF-B08D660A30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039E045-D151-E508-9880-052D89952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FACE4E-37D6-EBAC-5848-CB4ABC547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3741-E604-CC4F-9435-2A5D67A8758D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28254D2-2F0D-0990-0578-95FA9F32E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5F98E8E-2B84-38B7-796C-54BDE9372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9CD5-9CC6-8641-8FF7-C37459B09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4838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F257A7-6145-9418-A323-C2955E74C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762890-8A3E-2074-81D4-20A248BEF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A6153E9-39C5-77D8-6EEB-5CB9FB750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3741-E604-CC4F-9435-2A5D67A8758D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706EFE-DE5F-E145-9058-963A4F288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28D253-EE23-4BC8-E58C-78765A7E3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9CD5-9CC6-8641-8FF7-C37459B09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2474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31660-6152-D30A-04A7-03A543D66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94F1CDE-CA03-A4B0-22F1-364FCD863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85D61D-65FF-8884-7381-F2D92B1B2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3741-E604-CC4F-9435-2A5D67A8758D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870171-AA01-AA02-D006-011CE23EB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3032277-F2F2-6059-F8A4-9DD118500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9CD5-9CC6-8641-8FF7-C37459B09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1598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9A887C-8771-3F7C-14B2-FDF73A722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8D2551-85B6-3860-C6DD-69A6B9E77A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F47DD70-B057-0610-D07D-C259FFB4A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59FA8C1-22FC-CE64-14FD-207961810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3741-E604-CC4F-9435-2A5D67A8758D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1533F08-4804-0FCF-5331-4881C858A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FB91087-5B06-E7E7-C275-A7146E2DF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9CD5-9CC6-8641-8FF7-C37459B09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282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E1BC09-A83D-EB16-583D-B0C045FE2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DF75ED2-7098-E5F8-C00C-CBA187D7F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9685C18-A325-6656-1E99-2F82E747A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97DCC19-323F-1560-BA95-59CF305002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EA832A2-83E3-8962-F163-8A43F4ED03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FCF0C67-7167-F759-ED75-FBC16D285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3741-E604-CC4F-9435-2A5D67A8758D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FEC7A78-8A23-97E2-5369-7F7EA22A2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6833175-2F7E-2112-2F41-0A66F912D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9CD5-9CC6-8641-8FF7-C37459B09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535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53A556-632A-D72B-8D11-0F55CD7D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16722CB-F68E-0BDC-C451-6AE5D1C55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3741-E604-CC4F-9435-2A5D67A8758D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762B84-4C49-3467-9872-1B2F550CF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DDD52AD-12DC-8B4B-8B80-DF187A2CF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9CD5-9CC6-8641-8FF7-C37459B09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0534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6D9E705-BBC4-6CE4-12B0-9FC61A1F6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3741-E604-CC4F-9435-2A5D67A8758D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06039EC-1576-8BBE-B26B-272224E09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13F6262-1C7C-F011-A0B3-344D95D20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9CD5-9CC6-8641-8FF7-C37459B09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9500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8873FD-4CB6-D02F-E19F-7F7A03182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F36B00-23FB-4FF9-EAE1-76D1009B8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3CAF257-A1AB-DF5F-304D-6DC7B64B76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7BF2EB9-7EB8-51C3-0DE9-0B8F8FE0C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3741-E604-CC4F-9435-2A5D67A8758D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424175E-97A4-DFF2-3591-DDEA1F8D0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3E04E55-1066-98B6-729E-DCEE97F71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9CD5-9CC6-8641-8FF7-C37459B09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3014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585874-21FB-7E41-5B08-3072D0170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9EB8421-128C-627C-B272-4CF610E2F4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B894319-9381-312B-9CD0-B61C12C2F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7752841-07E4-8B26-A623-DCB81E52A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3741-E604-CC4F-9435-2A5D67A8758D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E41ED8E-902C-EF18-9FCC-BE29BD0CE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9CD1347-ECBB-5690-C745-57F69AAC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9CD5-9CC6-8641-8FF7-C37459B09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3760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64BD2E2-0F15-0E98-2DAC-064C08E74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C337A5-F0CB-4F1D-BB1B-C127D4949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900ACC2-4592-D349-4AA7-8859CBE23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653741-E604-CC4F-9435-2A5D67A8758D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018A75-4E67-3C87-D9E1-0AC9F0E99E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0720F2-EA16-6791-1AB7-A4D95DFBB6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6F9CD5-9CC6-8641-8FF7-C37459B09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37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AAA3FA-DB7C-CD00-0683-CC2677B39C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Sprekrsavond</a:t>
            </a:r>
            <a:endParaRPr lang="nl-NL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7" name="Afbeelding 16" descr="Afbeelding met Menselijk gezicht, kleding, persoon, muur&#10;&#10;Door AI gegenereerde inhoud is mogelijk onjuist.">
            <a:extLst>
              <a:ext uri="{FF2B5EF4-FFF2-40B4-BE49-F238E27FC236}">
                <a16:creationId xmlns:a16="http://schemas.microsoft.com/office/drawing/2014/main" id="{D90E9F50-03FC-14FD-8567-00E24E6B44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5" name="Ovaal 24">
            <a:extLst>
              <a:ext uri="{FF2B5EF4-FFF2-40B4-BE49-F238E27FC236}">
                <a16:creationId xmlns:a16="http://schemas.microsoft.com/office/drawing/2014/main" id="{650D95FC-978F-A545-C342-A1CC47E2BD7D}"/>
              </a:ext>
            </a:extLst>
          </p:cNvPr>
          <p:cNvSpPr/>
          <p:nvPr/>
        </p:nvSpPr>
        <p:spPr>
          <a:xfrm rot="19660418">
            <a:off x="3604109" y="-1477294"/>
            <a:ext cx="13117996" cy="15264594"/>
          </a:xfrm>
          <a:prstGeom prst="ellipse">
            <a:avLst/>
          </a:prstGeom>
          <a:solidFill>
            <a:schemeClr val="bg1">
              <a:alpha val="48239"/>
            </a:schemeClr>
          </a:solidFill>
          <a:ln>
            <a:noFill/>
          </a:ln>
          <a:effectLst>
            <a:glow rad="127000">
              <a:schemeClr val="accent1">
                <a:alpha val="0"/>
              </a:schemeClr>
            </a:glow>
            <a:reflection endPos="0" dist="50800" dir="5400000" sy="-100000" algn="bl" rotWithShape="0"/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153D84B6-22A8-2357-F2C5-682799F75E22}"/>
              </a:ext>
            </a:extLst>
          </p:cNvPr>
          <p:cNvSpPr/>
          <p:nvPr/>
        </p:nvSpPr>
        <p:spPr>
          <a:xfrm>
            <a:off x="-2180963" y="6313809"/>
            <a:ext cx="15721781" cy="3366036"/>
          </a:xfrm>
          <a:prstGeom prst="rect">
            <a:avLst/>
          </a:prstGeom>
          <a:solidFill>
            <a:srgbClr val="2BBA83">
              <a:alpha val="1000"/>
            </a:srgbClr>
          </a:solidFill>
          <a:ln>
            <a:noFill/>
          </a:ln>
          <a:effectLst>
            <a:glow rad="1905000">
              <a:srgbClr val="2BBA83">
                <a:alpha val="67000"/>
              </a:srgbClr>
            </a:glow>
            <a:reflection endPos="65000" dir="5400000" sy="-100000" algn="bl" rotWithShape="0"/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591AB074-DCFD-DBE8-AC22-75B1FED356E6}"/>
              </a:ext>
            </a:extLst>
          </p:cNvPr>
          <p:cNvSpPr txBox="1">
            <a:spLocks/>
          </p:cNvSpPr>
          <p:nvPr/>
        </p:nvSpPr>
        <p:spPr>
          <a:xfrm>
            <a:off x="1523998" y="4626099"/>
            <a:ext cx="9144000" cy="13692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Syrië / Libanon Quiz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A435228-1FB8-7A33-34E7-6CCC33937C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235" y="6094371"/>
            <a:ext cx="3337527" cy="443073"/>
          </a:xfrm>
          <a:prstGeom prst="rect">
            <a:avLst/>
          </a:prstGeom>
        </p:spPr>
      </p:pic>
      <p:pic>
        <p:nvPicPr>
          <p:cNvPr id="24" name="Afbeelding 23" descr="Afbeelding met Lettertype, Graphics, ontwerp, typografie&#10;&#10;Door AI gegenereerde inhoud is mogelijk onjuist.">
            <a:extLst>
              <a:ext uri="{FF2B5EF4-FFF2-40B4-BE49-F238E27FC236}">
                <a16:creationId xmlns:a16="http://schemas.microsoft.com/office/drawing/2014/main" id="{D54DB55C-0917-5290-1450-4D6C31D549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903" y="118398"/>
            <a:ext cx="3024193" cy="431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517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C8BFA9-02A8-F931-5F27-79870C712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531EDCF0-931F-46DF-7403-A0310F33E3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C2368B4-9352-FA0D-1F4A-4041A036E81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DCB790A8-CC75-D17D-A006-98EF363F7DE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6988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Welk land is beroemd om zijn cederbomen?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5D2372EA-0F6E-2776-58B7-DC56EFE0F2E7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805C625-F97C-4006-2DD6-BC6C286ED5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8" name="Afbeelding 7" descr="Een oude cederboom in het Taurusgebergte Stockfoto 2664290521 | Shutterstock">
            <a:extLst>
              <a:ext uri="{FF2B5EF4-FFF2-40B4-BE49-F238E27FC236}">
                <a16:creationId xmlns:a16="http://schemas.microsoft.com/office/drawing/2014/main" id="{8EE2BEB9-5F1A-2AFA-7E3D-E6951ABEC9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90553" y="2490693"/>
            <a:ext cx="4810893" cy="3259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2899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F49F58-B229-0E8D-AF89-27B84DB4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FA811F12-8EE7-02FA-F70D-F8AAF53154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030FD4F-3CD9-2A53-A17B-6310D18BAA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2356828C-4AB1-1EC0-C8BB-0FDC9E242F6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Libanon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763D410F-C470-BE91-DF7F-3C0D32F489D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b="1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dirty="0"/>
              <a:t>Syrië: cederbomen zijn ook in Syrië te vinden.</a:t>
            </a:r>
            <a:br>
              <a:rPr lang="nl-NL" sz="2800" dirty="0"/>
            </a:br>
            <a:endParaRPr lang="nl-NL" sz="2800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b="1" dirty="0"/>
              <a:t>Libanon</a:t>
            </a:r>
            <a:r>
              <a:rPr lang="nl-NL" sz="2800" dirty="0"/>
              <a:t>: de cederboom is een symbool van Libanon </a:t>
            </a:r>
            <a:br>
              <a:rPr lang="nl-NL" sz="2800" dirty="0"/>
            </a:br>
            <a:r>
              <a:rPr lang="nl-NL" sz="2800" dirty="0"/>
              <a:t>en terug te vinden op de Libanese vlag, de Bijbel </a:t>
            </a:r>
            <a:br>
              <a:rPr lang="nl-NL" sz="2800" dirty="0"/>
            </a:br>
            <a:r>
              <a:rPr lang="nl-NL" sz="2800" dirty="0"/>
              <a:t>spreekt meermaals over de ceders uit Libanon, zij zijn </a:t>
            </a:r>
            <a:br>
              <a:rPr lang="nl-NL" sz="2800" dirty="0"/>
            </a:br>
            <a:r>
              <a:rPr lang="nl-NL" sz="2800" dirty="0"/>
              <a:t>o.a. gebruikt voor de bouw van de tempel.</a:t>
            </a:r>
            <a:br>
              <a:rPr lang="nl-NL" sz="2800" dirty="0"/>
            </a:br>
            <a:br>
              <a:rPr lang="nl-NL" sz="2800" dirty="0"/>
            </a:b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C2648E9-1A20-DFD3-4B22-BF7C2D5462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733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4DAC1-69C5-9518-AA17-AEBBCE0DC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F1D1009D-AD80-F942-4E47-BD1BD0B163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9DAE4D4-6BA9-4E67-4C5F-7A989AC58C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8235FA81-FD29-4319-DDC5-3C660360E52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5943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In welk land leven procentueel de meeste moslims?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38E5BA63-74E3-8A1F-FE79-C68B120D4369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72AC548-0694-F6C1-8337-03394DE2B34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B2798DD-5664-386E-24F1-DF7CC53DE0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4458" y="2413599"/>
            <a:ext cx="4763083" cy="3175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4950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5963A4-A24B-0597-6675-0796A4C57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67F66A30-DF25-0BFF-F505-65A85FEE07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1E82A03-8E3D-D499-327F-A1627FB7C7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6DC3285-B99B-8BFF-2006-59764D7F52E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Syrië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F581709E-15DE-F305-46A6-D0C4DD582B3B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800" b="1" dirty="0"/>
              <a:t>Syrië</a:t>
            </a:r>
            <a:r>
              <a:rPr lang="nl-NL" sz="2800" dirty="0"/>
              <a:t>:</a:t>
            </a:r>
            <a:r>
              <a:rPr lang="nl-NL" sz="2800" b="1" dirty="0"/>
              <a:t> </a:t>
            </a:r>
            <a:r>
              <a:rPr lang="nl-NL" sz="2800" dirty="0"/>
              <a:t>circa 87%</a:t>
            </a:r>
            <a:br>
              <a:rPr lang="nl-NL" sz="2800" dirty="0"/>
            </a:br>
            <a:endParaRPr lang="nl-NL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800" dirty="0"/>
              <a:t>Libanon: circa 57%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8FCDE2A-FF15-0F27-E57A-209C05BCC19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322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BC58FF-D5B4-6CA2-8673-C0493B49B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628354B1-C6F4-CA72-5918-2048FD9EF2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C0B3F37-CC05-8C45-4412-9AF114623F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E07B1DEB-8079-E078-6F1C-CD2AE8BC097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6030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Welk land kent de grootste armoede?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F9348256-82E2-0F83-7E7D-3512188ACA3B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EE2BDD8-D022-B40E-B1F2-A1308FB65C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C2A92CA-C033-34E0-588F-25B4E6EDF53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30414" y="2239396"/>
            <a:ext cx="5922903" cy="3429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1402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D40929-2AC6-F2E5-51DB-50A3B507B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10D9849F-A226-CF3C-E560-1D96413031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F889BC1-D638-720E-ED33-D3307A87F2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CA5D7C47-6261-C7C0-1745-D2D11833E41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Syrië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8439CC5-79A8-B202-2DF9-47703BEAE0F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sz="2800" b="1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b="1" dirty="0"/>
              <a:t>Syrië</a:t>
            </a:r>
            <a:r>
              <a:rPr lang="nl-NL" sz="2800" dirty="0"/>
              <a:t>:</a:t>
            </a:r>
            <a:r>
              <a:rPr lang="nl-NL" sz="2800" b="1" dirty="0"/>
              <a:t> </a:t>
            </a:r>
            <a:r>
              <a:rPr lang="nl-NL" sz="2800" dirty="0"/>
              <a:t>circa 90% van de bevolking leeft onder de armoedegrens.</a:t>
            </a:r>
            <a:br>
              <a:rPr lang="nl-NL" sz="2800" dirty="0"/>
            </a:br>
            <a:endParaRPr lang="nl-NL" sz="2800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dirty="0"/>
              <a:t>Libanon: circa 60% van de bevolking leeft op of onder de armoedegrens. </a:t>
            </a: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Voor de gevluchte Syriërs in Libanon geldt dit voor meer dan 90%.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A7A0569-2ADE-9764-0346-5E8C5652C5E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46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F9E56E-23A3-FA48-BFCB-15EF94A9B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67C96574-70BB-E641-19D9-78C0E8EB18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C66FBCF-D5E6-F2C1-DC11-9D0ED7DCBE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9B6EA613-1D44-089F-1128-88B25BD95D9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6204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In welk land heeft de GZB zendingswerkers uitgezonden?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68AD9A44-E788-0FB0-6E6C-C12983336F8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5DE98EB-523B-314D-B88C-2D13768072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67A6D1D-4082-9CAE-7ACD-62DB16F256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4233" y="2373402"/>
            <a:ext cx="4963534" cy="3309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3344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B69770-3B06-072E-EE0C-0A9B77CF9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007CBFA5-DE8D-0190-5319-AAE2A5D4FD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DDF9C16-3FD3-9A88-9E48-842900B2D2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A054C3A4-EF87-B2F3-676D-86B1B20C2F6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Libanon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83F18BB-2D06-723F-2FBB-4252632FCD0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b="1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dirty="0"/>
              <a:t>Syrië: hier werkt de GZB alleen met lokale kerken en partners samen.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b="1" dirty="0"/>
              <a:t>Libanon</a:t>
            </a:r>
            <a:r>
              <a:rPr lang="nl-NL" sz="2800" dirty="0"/>
              <a:t>: hier heeft de GZB 3 uitzendingen: Kees en Esther van der Knijff, Wilbert en Rima van Saane en Heleen </a:t>
            </a:r>
            <a:r>
              <a:rPr lang="nl-NL" sz="2800" dirty="0" err="1"/>
              <a:t>Dandash</a:t>
            </a:r>
            <a:r>
              <a:rPr lang="nl-NL" sz="2800" dirty="0"/>
              <a:t>. </a:t>
            </a:r>
            <a:br>
              <a:rPr lang="nl-NL" sz="2800" dirty="0"/>
            </a:br>
            <a:r>
              <a:rPr lang="nl-NL" sz="2800" dirty="0"/>
              <a:t>Zij zijn betrokken in theologisch onderwijs, medische zorg en opvang voor vluchtelingenkinderen.</a:t>
            </a:r>
            <a:br>
              <a:rPr lang="nl-NL" sz="2800" dirty="0"/>
            </a:br>
            <a:br>
              <a:rPr lang="nl-NL" sz="2800" dirty="0"/>
            </a:b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201AD6F8-0693-3E18-3A52-B5703E6F17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57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166928-B25A-DC79-6AC4-2C2776DB2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EC5B8C68-ADDA-3A33-35D6-5C36B5EE4B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2C67A43-4FF4-346B-0F0C-986FF2E690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B01E5260-D42A-94B2-49A1-4B6A24696B3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460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Welk land heeft als laatste een burgeroorlog gehad?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FD81B16E-802F-4B56-C388-AA4BA286033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BDD7391-13C9-C088-9BC6-E9705DB8D4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D199B46-D4F5-1443-E347-9165277DF1D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9302" y="2368006"/>
            <a:ext cx="4973395" cy="3266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9583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4AE118-DF35-C7DF-C515-BE3100CA3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46F2BE54-A9B7-D2CD-35B3-4FCA7CCA6A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3986FD8-4BDD-2282-AA82-809AE6A3761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4F15813A-C99C-75FD-E2EA-E625CE884A7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Syrië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AE778A0F-694A-04B8-A3CD-0ABB5C069B8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sz="2800" b="1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b="1" dirty="0"/>
              <a:t>Syrië</a:t>
            </a:r>
            <a:r>
              <a:rPr lang="nl-NL" sz="2800" dirty="0"/>
              <a:t>:</a:t>
            </a:r>
            <a:r>
              <a:rPr lang="nl-NL" sz="2800" b="1" dirty="0"/>
              <a:t> </a:t>
            </a:r>
            <a:r>
              <a:rPr lang="nl-NL" sz="2800" dirty="0"/>
              <a:t>burgeroorlog van 2011 tot 2024. </a:t>
            </a:r>
            <a:br>
              <a:rPr lang="nl-NL" sz="2800" dirty="0"/>
            </a:br>
            <a:r>
              <a:rPr lang="nl-NL" sz="2800" dirty="0"/>
              <a:t>Vandaar dat er zoveel Syriërs naar Libanon zijn gevlucht.</a:t>
            </a:r>
            <a:br>
              <a:rPr lang="nl-NL" sz="2800" dirty="0"/>
            </a:br>
            <a:endParaRPr lang="nl-NL" sz="2800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dirty="0"/>
              <a:t>Libanon: burgeroorlog van 1975 tot 1990.</a:t>
            </a:r>
            <a:br>
              <a:rPr lang="nl-NL" sz="2800" dirty="0"/>
            </a:br>
            <a:r>
              <a:rPr lang="nl-NL" sz="2800" dirty="0"/>
              <a:t>In 2006, 2024 en 2026 nog gewapend conflict met Israël.</a:t>
            </a:r>
            <a:br>
              <a:rPr lang="nl-NL" dirty="0"/>
            </a:b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BF62399-B83B-3235-1022-31C6C6C7C8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86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AA8943-0FA5-E366-FD73-259D02F22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AAAB9A7F-61C8-7F9E-A399-0AC04485FB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5C371D9-46F7-AA99-C9D9-F57DE14EB4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DF3127E7-6322-4074-9F9C-63FE86CFE11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Welk land is er </a:t>
            </a:r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groter</a:t>
            </a:r>
            <a:r>
              <a:rPr lang="en-US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?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1D7CF2B6-AE3C-A56E-A912-97B06DC43DA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2" name="Afbeelding 1" descr="Wereldbol">
            <a:extLst>
              <a:ext uri="{FF2B5EF4-FFF2-40B4-BE49-F238E27FC236}">
                <a16:creationId xmlns:a16="http://schemas.microsoft.com/office/drawing/2014/main" id="{28F82655-AA8A-C048-21E0-4C7DA04ECD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98884" y="2286930"/>
            <a:ext cx="3394231" cy="3433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2288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4B8A76-3C86-3679-FFA7-3617B9D43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5C265451-AB67-AF62-C9F1-554A8D5208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CE6F103-484A-2F3C-384B-680D6C04D1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43DB49B0-2644-B0A7-75F7-FF6FE8AD720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5943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Waar wonen procentueel de meeste Syriërs?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5783B698-2998-7259-22B9-0E7B66D1D0D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DACAFAB-B9FF-F4F5-CAFB-97474266C6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60B8A97-70B8-1B5D-7920-15519B0EDBD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7618" y="2386521"/>
            <a:ext cx="4456764" cy="2971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7114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D165DC-4EDC-14ED-6AE9-F3A5A113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A3785DCA-1FCA-DAFA-70D7-45302C0896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89684EF-C677-1AE7-6226-C36745C276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939EC523-35D8-FB7C-6D8F-ED1D20A2443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Syrië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3415932-EA79-0A72-82CA-602D20AD5B1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b="1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b="1" dirty="0"/>
              <a:t>Syrië</a:t>
            </a:r>
            <a:r>
              <a:rPr lang="nl-NL" sz="2800" dirty="0"/>
              <a:t>:</a:t>
            </a:r>
            <a:r>
              <a:rPr lang="nl-NL" sz="2800" b="1" dirty="0"/>
              <a:t> </a:t>
            </a:r>
            <a:r>
              <a:rPr lang="nl-NL" sz="2800" dirty="0"/>
              <a:t>vrijwel 100% van de bevolking is Syriër</a:t>
            </a:r>
            <a:br>
              <a:rPr lang="nl-NL" sz="2800" dirty="0"/>
            </a:br>
            <a:endParaRPr lang="nl-NL" sz="2800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dirty="0"/>
              <a:t>Libanon: 25%, maar liefst 1 op de 4 mensen in Libanon is Syriër.</a:t>
            </a:r>
            <a:br>
              <a:rPr lang="nl-NL" sz="2800" dirty="0"/>
            </a:br>
            <a:r>
              <a:rPr lang="nl-NL" sz="2800" dirty="0"/>
              <a:t>1,5 miljoen mensen komen uit Syrië en nog eens 0,5 miljoen uit andere landen, daarmee is 1 op de 3 mensen in Libanon vluchteling.</a:t>
            </a:r>
            <a:br>
              <a:rPr lang="nl-NL" dirty="0"/>
            </a:b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850F69BB-9F30-6AB3-79B9-AD121F7F30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96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1274BB-FFAF-B112-8C59-615ED2FD7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68FE524B-6570-A25F-4F19-00ADC9C627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5C9C029-7C8B-1D77-D72B-9107AEF27C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73220196-1411-BE6D-1CC2-A2618F0895F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6726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In welk land wordt er medische zorg vanuit kerken verleend?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1CB88A88-3B1B-CF82-AD65-BBE68D4C36B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8ED8EA7-574B-B6A4-D89C-70B51189E8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EEE792F-A1D6-263D-0CCD-F088D8D874B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3123" y="2493745"/>
            <a:ext cx="4585754" cy="3057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4189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063B54-7BF2-3B81-770A-910F24623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93D61BB6-DE22-B3BA-EB76-99E1BFFA7B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7C4C370-894B-11E9-83D5-AE69DEA58D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9BA98FC4-F8F2-15B2-756F-122339DC3F2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Syrië</a:t>
            </a:r>
            <a:r>
              <a:rPr lang="en-US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 &amp; </a:t>
            </a:r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Libanon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655E5C93-8499-D802-3DBD-DA83BCBE552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2800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b="1" dirty="0"/>
              <a:t>Syrië: </a:t>
            </a:r>
            <a:r>
              <a:rPr lang="nl-NL" sz="2800" dirty="0"/>
              <a:t>onder andere vanuit </a:t>
            </a:r>
            <a:r>
              <a:rPr lang="nl-NL" sz="2800" dirty="0" err="1"/>
              <a:t>Homs</a:t>
            </a:r>
            <a:r>
              <a:rPr lang="nl-NL" sz="2800" dirty="0"/>
              <a:t> en vanuit Aleppo met een eigen ziekenhuis.</a:t>
            </a:r>
            <a:br>
              <a:rPr lang="nl-NL" sz="2800" dirty="0"/>
            </a:br>
            <a:r>
              <a:rPr lang="nl-NL" sz="2800" b="1" dirty="0"/>
              <a:t>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b="1" dirty="0"/>
              <a:t>Libanon: </a:t>
            </a:r>
            <a:r>
              <a:rPr lang="nl-NL" sz="2800" dirty="0"/>
              <a:t> onder andere in Beiroet vanuit de kliniek waar zendingswerker Esther werkt, maar bijv. ook in </a:t>
            </a:r>
            <a:r>
              <a:rPr lang="nl-NL" sz="2800" dirty="0" err="1"/>
              <a:t>Minyara</a:t>
            </a:r>
            <a:r>
              <a:rPr lang="nl-NL" sz="2800" dirty="0"/>
              <a:t> in het Noorden.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A7AD057-2ABD-9F25-FAD0-240032A6EF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15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FECACD-65A1-B2D3-6F17-98E33ED9E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51876BF8-4DEA-40D8-8646-FB4721C678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AB578D0-C32A-B825-4912-E929D6DCC6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D271248F-71C7-B830-6F84-64462FD32A8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6726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In welk land is ‘al </a:t>
            </a:r>
            <a:r>
              <a:rPr lang="nl-NL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rajaa</a:t>
            </a:r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’ het woord voor ‘hoop’?</a:t>
            </a:r>
            <a:r>
              <a:rPr lang="ar-AE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 </a:t>
            </a:r>
            <a:endParaRPr lang="nl-NL" sz="6600" b="1" dirty="0">
              <a:solidFill>
                <a:srgbClr val="000000"/>
              </a:solidFill>
              <a:latin typeface="Arial Narrow" panose="020B0604020202020204" pitchFamily="34" charset="0"/>
              <a:ea typeface="Times New Roman" panose="02020603050405020304" pitchFamily="18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E0688164-0F07-1A0A-7A83-AFDF43CD172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29CF9D76-84E7-47F6-DF7E-80F2C87484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B81F9D35-8ADD-8DBD-642A-87BE50213268}"/>
              </a:ext>
            </a:extLst>
          </p:cNvPr>
          <p:cNvSpPr txBox="1">
            <a:spLocks/>
          </p:cNvSpPr>
          <p:nvPr/>
        </p:nvSpPr>
        <p:spPr>
          <a:xfrm>
            <a:off x="633549" y="3271044"/>
            <a:ext cx="10515600" cy="16726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AE" sz="115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ا ل ر ج ا ء</a:t>
            </a:r>
            <a:endParaRPr lang="nl-NL" sz="11500" b="1" dirty="0">
              <a:solidFill>
                <a:srgbClr val="000000"/>
              </a:solidFill>
              <a:latin typeface="Arial Narrow" panose="020B0604020202020204" pitchFamily="34" charset="0"/>
              <a:ea typeface="Times New Roman" panose="02020603050405020304" pitchFamily="18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955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6F876B-0A06-634A-93CA-156B4B874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154EDEE0-9FFB-AB47-286D-D553CE92DCF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D8E3AF7-3B6A-7FC7-CA88-9C7D3FCFAB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E1B137E4-DDE2-BC8A-8B59-D0C0F8A125F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Syrië</a:t>
            </a:r>
            <a:r>
              <a:rPr lang="en-US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 &amp; </a:t>
            </a:r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Libanon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5E29CD7E-5ACB-31EB-045E-948CAD233CE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2800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b="1" dirty="0"/>
              <a:t>Syrië &amp; Libanon: </a:t>
            </a:r>
            <a:r>
              <a:rPr lang="nl-NL" sz="2800" dirty="0"/>
              <a:t>beide landen spreken Arabisch </a:t>
            </a:r>
            <a:br>
              <a:rPr lang="nl-NL" sz="2800" dirty="0"/>
            </a:br>
            <a:r>
              <a:rPr lang="nl-NL" sz="2800" dirty="0"/>
              <a:t>‘al </a:t>
            </a:r>
            <a:r>
              <a:rPr lang="nl-NL" sz="2800" dirty="0" err="1"/>
              <a:t>rajaa</a:t>
            </a:r>
            <a:r>
              <a:rPr lang="nl-NL" sz="2800" dirty="0"/>
              <a:t>’ is Arabisch voor hoop.</a:t>
            </a: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In het Diaconaal Project gaat het over: </a:t>
            </a: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 			</a:t>
            </a:r>
            <a:r>
              <a:rPr lang="nl-NL" sz="2800" b="1" dirty="0"/>
              <a:t>‘Hoop?! in Libanon en Syrië’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8C810C14-B333-360C-6126-CB73F6A50C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734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4E16DC-4CAC-7EFD-508B-C74B90BDB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19795D10-4D13-82F1-F60A-00C00BE448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1845F88-C192-5608-7CB6-3C7EFCD60B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A54F522-5CE8-014B-AD26-05B3E4F8C2A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24042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Hoeveel mensen worden dagelijks geholpen in de </a:t>
            </a:r>
            <a:r>
              <a:rPr lang="nl-NL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Karagheusian</a:t>
            </a:r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 kliniek in een arme wijk in Beiroet?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D5CFCA2-42AC-4E0D-7A85-E84958F07F2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C60E536-21C0-BA21-0E3C-617B54F6B5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981C4C2-74C4-84D4-22BA-1314684BEBE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71486" y="3105763"/>
            <a:ext cx="5849028" cy="2528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16812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17956E-8821-778B-360D-9EB0A173D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0880AC24-BD1F-3F33-2302-6272B22C03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E600002-9AB1-696A-0E41-9E4F2E9FB5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79A6AA7C-FF6B-3EB6-2012-ABDC4A2CB54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600 </a:t>
            </a:r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patiënten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6C13D3D3-0501-7210-4374-0D42C7BB1484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br>
              <a:rPr lang="nl-NL" sz="2800" dirty="0"/>
            </a:br>
            <a:r>
              <a:rPr lang="nl-NL" sz="2800" dirty="0"/>
              <a:t>Iedere dag worden er zo’n </a:t>
            </a:r>
            <a:r>
              <a:rPr lang="nl-NL" sz="2800" b="1" dirty="0"/>
              <a:t>600</a:t>
            </a:r>
            <a:r>
              <a:rPr lang="nl-NL" sz="2800" dirty="0"/>
              <a:t> patiënten verwelkomd! </a:t>
            </a: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Circa 200 patiënten komen om medicijnen op te halen.</a:t>
            </a:r>
            <a:br>
              <a:rPr lang="nl-NL" sz="2800" dirty="0"/>
            </a:br>
            <a:r>
              <a:rPr lang="nl-NL" sz="2800" dirty="0"/>
              <a:t>Circa 100 patiënten komen voor mentale hulp.</a:t>
            </a:r>
            <a:br>
              <a:rPr lang="nl-NL" sz="2800" dirty="0"/>
            </a:br>
            <a:r>
              <a:rPr lang="nl-NL" sz="2800"/>
              <a:t>Circa </a:t>
            </a:r>
            <a:r>
              <a:rPr lang="nl-NL" sz="2800" dirty="0"/>
              <a:t>300 patiënten komen om de dokter of tandarts te bezoeken. </a:t>
            </a: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Vanuit de kerk wordt dit vormgegeven en alle hulp is gratis.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864B047D-CD07-AD0C-0784-05B5FA6C7F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0397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7B347-94C7-E750-85BC-7C0CF164D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BA426E-3EFE-DD45-EC04-F2ED6875BA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Sprekrsavond</a:t>
            </a:r>
            <a:endParaRPr lang="nl-NL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7" name="Afbeelding 16" descr="Afbeelding met Menselijk gezicht, kleding, persoon, muur&#10;&#10;Door AI gegenereerde inhoud is mogelijk onjuist.">
            <a:extLst>
              <a:ext uri="{FF2B5EF4-FFF2-40B4-BE49-F238E27FC236}">
                <a16:creationId xmlns:a16="http://schemas.microsoft.com/office/drawing/2014/main" id="{87D89FA1-5050-18C7-7A51-A3F94A6F71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5" name="Ovaal 24">
            <a:extLst>
              <a:ext uri="{FF2B5EF4-FFF2-40B4-BE49-F238E27FC236}">
                <a16:creationId xmlns:a16="http://schemas.microsoft.com/office/drawing/2014/main" id="{CA79E792-F440-6CD7-6C22-F2EF172A2F60}"/>
              </a:ext>
            </a:extLst>
          </p:cNvPr>
          <p:cNvSpPr/>
          <p:nvPr/>
        </p:nvSpPr>
        <p:spPr>
          <a:xfrm rot="19660418">
            <a:off x="3604109" y="-1477294"/>
            <a:ext cx="13117996" cy="15264594"/>
          </a:xfrm>
          <a:prstGeom prst="ellipse">
            <a:avLst/>
          </a:prstGeom>
          <a:solidFill>
            <a:schemeClr val="bg1">
              <a:alpha val="48239"/>
            </a:schemeClr>
          </a:solidFill>
          <a:ln>
            <a:noFill/>
          </a:ln>
          <a:effectLst>
            <a:glow rad="127000">
              <a:schemeClr val="accent1">
                <a:alpha val="0"/>
              </a:schemeClr>
            </a:glow>
            <a:reflection endPos="0" dist="50800" dir="5400000" sy="-100000" algn="bl" rotWithShape="0"/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EB693F47-373F-AB60-56C0-FDD6497212C2}"/>
              </a:ext>
            </a:extLst>
          </p:cNvPr>
          <p:cNvSpPr/>
          <p:nvPr/>
        </p:nvSpPr>
        <p:spPr>
          <a:xfrm>
            <a:off x="-2180963" y="6313809"/>
            <a:ext cx="15721781" cy="3366036"/>
          </a:xfrm>
          <a:prstGeom prst="rect">
            <a:avLst/>
          </a:prstGeom>
          <a:solidFill>
            <a:srgbClr val="2BBA83">
              <a:alpha val="1000"/>
            </a:srgbClr>
          </a:solidFill>
          <a:ln>
            <a:noFill/>
          </a:ln>
          <a:effectLst>
            <a:glow rad="1905000">
              <a:srgbClr val="2BBA83">
                <a:alpha val="67000"/>
              </a:srgbClr>
            </a:glow>
            <a:reflection endPos="65000" dir="5400000" sy="-100000" algn="bl" rotWithShape="0"/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EC1FFE98-4C6A-38C6-1F21-2DA124BCF25A}"/>
              </a:ext>
            </a:extLst>
          </p:cNvPr>
          <p:cNvSpPr txBox="1">
            <a:spLocks/>
          </p:cNvSpPr>
          <p:nvPr/>
        </p:nvSpPr>
        <p:spPr>
          <a:xfrm>
            <a:off x="1523998" y="4626099"/>
            <a:ext cx="9144000" cy="13692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En de winnaar is…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FB303BB2-45AD-1458-E741-B348AA9C00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235" y="6094371"/>
            <a:ext cx="3337527" cy="443073"/>
          </a:xfrm>
          <a:prstGeom prst="rect">
            <a:avLst/>
          </a:prstGeom>
        </p:spPr>
      </p:pic>
      <p:pic>
        <p:nvPicPr>
          <p:cNvPr id="24" name="Afbeelding 23" descr="Afbeelding met Lettertype, Graphics, ontwerp, typografie&#10;&#10;Door AI gegenereerde inhoud is mogelijk onjuist.">
            <a:extLst>
              <a:ext uri="{FF2B5EF4-FFF2-40B4-BE49-F238E27FC236}">
                <a16:creationId xmlns:a16="http://schemas.microsoft.com/office/drawing/2014/main" id="{A1DE80D8-0655-F23A-C6FC-831DA30AD4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903" y="118398"/>
            <a:ext cx="3024193" cy="431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575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226762-4055-C4F7-198F-79F5469EF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2BDA9632-905A-6AEE-455D-B00CDDC439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7BAF249-9EE2-C654-4AFF-8B69B0C374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8B8B5572-E3DE-95FB-3518-F81865828BC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Syrië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F5CD8D96-9C1B-01A1-EFD9-A8E3FB6C425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800" b="1" dirty="0"/>
              <a:t>Syrië</a:t>
            </a:r>
            <a:r>
              <a:rPr lang="nl-NL" sz="2800" dirty="0"/>
              <a:t>:</a:t>
            </a:r>
            <a:r>
              <a:rPr lang="nl-NL" sz="2800" b="1" dirty="0"/>
              <a:t> </a:t>
            </a:r>
            <a:r>
              <a:rPr lang="nl-NL" sz="2800" dirty="0"/>
              <a:t>oppervlakte van 185.180 km² </a:t>
            </a:r>
            <a:br>
              <a:rPr lang="nl-NL" sz="2800" dirty="0"/>
            </a:br>
            <a:endParaRPr lang="nl-NL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800" dirty="0"/>
              <a:t>Libanon: oppervlakte van 10.452 km²</a:t>
            </a: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Oftewel: Syrië is 17,7x groter dan Libanon.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EE80BB3-C6A4-D26B-CDB5-58DC5ECD17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C929AF0-EA6F-8425-FAAD-F0ABF6A109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78444" y="1949824"/>
            <a:ext cx="3682846" cy="295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6137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201DA8-D967-6067-81DC-4581171B7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89E4ABE8-A5D4-919D-1A77-8CA37158F7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7E2F602-DD91-2349-3602-AF3F79AE0E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8D33DEDF-709A-BD9F-E344-9DDC75410DD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5943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Welk land </a:t>
            </a:r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wordt</a:t>
            </a:r>
            <a:r>
              <a:rPr lang="en-US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 het </a:t>
            </a:r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vaakst</a:t>
            </a:r>
            <a:r>
              <a:rPr lang="en-US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genoemd</a:t>
            </a:r>
            <a:r>
              <a:rPr lang="en-US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 in de </a:t>
            </a:r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Bijbel</a:t>
            </a:r>
            <a:r>
              <a:rPr lang="en-US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?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2BCDEDD0-36D7-8DA8-ACC3-4B7A48EB283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2D436359-6353-585B-CA86-61EB8587975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2" name="Afbeelding 1" descr="Wat is de Bijbel? - Logos Instituut">
            <a:extLst>
              <a:ext uri="{FF2B5EF4-FFF2-40B4-BE49-F238E27FC236}">
                <a16:creationId xmlns:a16="http://schemas.microsoft.com/office/drawing/2014/main" id="{B4C91EB6-0196-25CC-4384-4EAC85C791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09894" y="2351731"/>
            <a:ext cx="4772212" cy="3299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1615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88A9AD-F290-238F-7459-B228708FB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8FB0A70D-9829-A99F-9224-87427D28E7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C44795F-1F76-528A-7004-0A18AA84EF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3B0E150-E301-98D4-07B5-024FBE6B4FE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Libanon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F3A83565-2748-7901-C68F-983B7D78E77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800" dirty="0"/>
              <a:t>Syrië: 2x, alleen in het Nieuwe Testament</a:t>
            </a:r>
            <a:br>
              <a:rPr lang="nl-NL" sz="2800" dirty="0"/>
            </a:br>
            <a:endParaRPr lang="nl-NL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800" b="1" dirty="0"/>
              <a:t>Libanon</a:t>
            </a:r>
            <a:r>
              <a:rPr lang="nl-NL" sz="2800" dirty="0"/>
              <a:t>: 60x, alleen in het Oude Testament</a:t>
            </a:r>
            <a:br>
              <a:rPr lang="nl-NL" sz="2800" dirty="0"/>
            </a:br>
            <a:br>
              <a:rPr lang="nl-NL" sz="2800" dirty="0"/>
            </a:b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626B753-C64F-48A9-ED9E-5F663785F2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136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E23CC5-D216-D8C5-C71D-730BD5522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8AD2D97C-4327-823C-6441-7EE591656F6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54F18B5-184E-A373-739A-591C9374BA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8F9890D0-9E60-AC4A-10FF-8A9A04D956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6204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In welk land ligt de Bijbelse stad Damascus?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6D02D63-848F-EFE1-58F3-5508FE897A6B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ED0C155-F2F8-E67E-5FCB-79A0DE3726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2" name="Afbeelding 1" descr="Wat te doen in Damascus: de 10 beste activiteiten (2026) - Tripadvisor">
            <a:extLst>
              <a:ext uri="{FF2B5EF4-FFF2-40B4-BE49-F238E27FC236}">
                <a16:creationId xmlns:a16="http://schemas.microsoft.com/office/drawing/2014/main" id="{01136843-7B36-9B88-9BD4-858AAF519C4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199" y="2410168"/>
            <a:ext cx="4633601" cy="3089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8890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9EE5C7-4FDE-C670-FC9E-52CE71A6C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0567D1AF-6CFD-21F8-68FE-EE1219FDCA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0780198-CA41-8539-6AB5-42C8332CE4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471584F1-DB35-4682-BA27-30C3DDF2A83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Syrië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8B3A68D-D3B6-AB4D-E30D-B09CF903BCF7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b="1" dirty="0"/>
          </a:p>
          <a:p>
            <a:pPr marL="342900" indent="-3429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sz="2800" b="1" dirty="0"/>
              <a:t>Syrië</a:t>
            </a:r>
            <a:r>
              <a:rPr lang="nl-NL" sz="2800" dirty="0"/>
              <a:t>: Damascus is één van de oudste steden ter wereld, er leven ruim 2 miljoen mensen. </a:t>
            </a: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In Jesaja 17:1 wordt over de verwoesting van Damascus geprofeteerd.</a:t>
            </a:r>
          </a:p>
          <a:p>
            <a:pPr marL="342900" indent="-342900" algn="l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342900" indent="-3429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sz="2800" dirty="0"/>
              <a:t>Libanon: de hoofdstad van Libanon is Beiroet, hier wonen ongeveer evenveel inwoners.</a:t>
            </a:r>
            <a:br>
              <a:rPr lang="nl-NL" sz="2800" dirty="0"/>
            </a:br>
            <a:br>
              <a:rPr lang="nl-NL" sz="2800" dirty="0"/>
            </a:b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7D386CE-69D4-1064-E2A9-41A9DF2410C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77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1F14D4-3925-BE79-F6F2-DC4D68939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91D5560D-B2C5-578C-A81F-9CF5C29F75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A1B3D30-B3B2-162A-A007-1E4D245E06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00C2CF29-466B-A5AF-7B4B-8C4923C6D70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218648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6600" b="1" dirty="0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In welk land vond de grootste niet-nucleaire explosie uit de 21e eeuw plaats?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B4DFEF91-1956-E1A9-D1D3-A81C039ACC7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D81AC0C-5406-15CE-1B76-D1A186C192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2" name="Afbeelding 1" descr="Kernwapens - Rode Kruis Nederland">
            <a:extLst>
              <a:ext uri="{FF2B5EF4-FFF2-40B4-BE49-F238E27FC236}">
                <a16:creationId xmlns:a16="http://schemas.microsoft.com/office/drawing/2014/main" id="{8E910464-68A7-FD20-9538-560570E8C4F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067" y="2947574"/>
            <a:ext cx="5630220" cy="2750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2633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A83">
            <a:alpha val="1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4A44F1-4A73-4A9D-D58F-FCD1443DB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plant, blad&#10;&#10;Door AI gegenereerde inhoud is mogelijk onjuist.">
            <a:extLst>
              <a:ext uri="{FF2B5EF4-FFF2-40B4-BE49-F238E27FC236}">
                <a16:creationId xmlns:a16="http://schemas.microsoft.com/office/drawing/2014/main" id="{24C8F120-3180-1FFD-4529-62FAD34220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-677583" y="365125"/>
            <a:ext cx="9842500" cy="49925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E8B77DD-3D28-EC33-FF8D-8E4C5B231A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32" y="6102220"/>
            <a:ext cx="2569135" cy="34106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FA7F48D-5F16-967F-7F49-BF5542C54BB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000000"/>
                </a:solidFill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Libanon</a:t>
            </a:r>
            <a:endParaRPr lang="nl-NL" sz="166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C22E7D3-A859-3427-67C3-71D5B587554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800" b="1" dirty="0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800" b="1" dirty="0"/>
              <a:t>Libanon</a:t>
            </a:r>
            <a:r>
              <a:rPr lang="nl-NL" sz="2800" dirty="0"/>
              <a:t>: 4 aug. 2020 vond een </a:t>
            </a:r>
            <a:br>
              <a:rPr lang="nl-NL" sz="2800" dirty="0"/>
            </a:br>
            <a:r>
              <a:rPr lang="nl-NL" sz="2800" dirty="0"/>
              <a:t>zeer grote explosie in Beiroet </a:t>
            </a:r>
            <a:br>
              <a:rPr lang="nl-NL" sz="2800" dirty="0"/>
            </a:br>
            <a:r>
              <a:rPr lang="nl-NL" sz="2800" dirty="0"/>
              <a:t>plaats, 220 mensen kwamen </a:t>
            </a:r>
            <a:br>
              <a:rPr lang="nl-NL" sz="2800" dirty="0"/>
            </a:br>
            <a:r>
              <a:rPr lang="nl-NL" sz="2800" dirty="0"/>
              <a:t>om het leven en meer dan </a:t>
            </a:r>
            <a:br>
              <a:rPr lang="nl-NL" sz="2800" dirty="0"/>
            </a:br>
            <a:r>
              <a:rPr lang="nl-NL" sz="2800" dirty="0"/>
              <a:t>250.000 mensen werden in </a:t>
            </a:r>
            <a:br>
              <a:rPr lang="nl-NL" sz="2800" dirty="0"/>
            </a:br>
            <a:r>
              <a:rPr lang="nl-NL" sz="2800" dirty="0"/>
              <a:t>één klap dakloos.</a:t>
            </a:r>
            <a:br>
              <a:rPr lang="nl-NL" sz="2800" dirty="0"/>
            </a:br>
            <a:endParaRPr lang="nl-NL" sz="28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206331A-3F6B-3017-3CF9-C472FFAE91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7382" y="5849600"/>
            <a:ext cx="2954618" cy="1008400"/>
          </a:xfrm>
          <a:prstGeom prst="rect">
            <a:avLst/>
          </a:prstGeom>
        </p:spPr>
      </p:pic>
      <p:pic>
        <p:nvPicPr>
          <p:cNvPr id="2" name="Afbeelding 1" descr="De gevolgen van de explosie in Beiroet zijn desastreus voor Libanon | Trouw">
            <a:extLst>
              <a:ext uri="{FF2B5EF4-FFF2-40B4-BE49-F238E27FC236}">
                <a16:creationId xmlns:a16="http://schemas.microsoft.com/office/drawing/2014/main" id="{6AF53D66-F6C1-95EA-1471-F7CEAD96E24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93173" y="2132292"/>
            <a:ext cx="4558113" cy="3450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491798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360694b-807b-45ce-bdbf-e4cabd2fe38e" xsi:nil="true"/>
    <lcf76f155ced4ddcb4097134ff3c332f xmlns="f53dec89-dc75-4f18-abe0-7b6ebf225be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C7A6AD9532034D9AAD7A24A84788C3" ma:contentTypeVersion="19" ma:contentTypeDescription="Een nieuw document maken." ma:contentTypeScope="" ma:versionID="ab1564db27fabc540857d3ad0998fa99">
  <xsd:schema xmlns:xsd="http://www.w3.org/2001/XMLSchema" xmlns:xs="http://www.w3.org/2001/XMLSchema" xmlns:p="http://schemas.microsoft.com/office/2006/metadata/properties" xmlns:ns2="f53dec89-dc75-4f18-abe0-7b6ebf225beb" xmlns:ns3="c360694b-807b-45ce-bdbf-e4cabd2fe38e" targetNamespace="http://schemas.microsoft.com/office/2006/metadata/properties" ma:root="true" ma:fieldsID="b847189932126310658e4d14915299e3" ns2:_="" ns3:_="">
    <xsd:import namespace="f53dec89-dc75-4f18-abe0-7b6ebf225beb"/>
    <xsd:import namespace="c360694b-807b-45ce-bdbf-e4cabd2fe3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3dec89-dc75-4f18-abe0-7b6ebf225b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Afbeeldingtags" ma:readOnly="false" ma:fieldId="{5cf76f15-5ced-4ddc-b409-7134ff3c332f}" ma:taxonomyMulti="true" ma:sspId="71d9c557-1d39-4ac3-8f66-d5c02cd925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60694b-807b-45ce-bdbf-e4cabd2fe38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b0d00483-d104-4b99-9538-13c9ef4d241c}" ma:internalName="TaxCatchAll" ma:showField="CatchAllData" ma:web="c360694b-807b-45ce-bdbf-e4cabd2fe3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425398-A2D9-44BB-97B2-6CF274388AD7}">
  <ds:schemaRefs>
    <ds:schemaRef ds:uri="http://purl.org/dc/terms/"/>
    <ds:schemaRef ds:uri="http://schemas.microsoft.com/office/2006/metadata/properties"/>
    <ds:schemaRef ds:uri="f53dec89-dc75-4f18-abe0-7b6ebf225beb"/>
    <ds:schemaRef ds:uri="http://www.w3.org/XML/1998/namespace"/>
    <ds:schemaRef ds:uri="http://purl.org/dc/elements/1.1/"/>
    <ds:schemaRef ds:uri="c360694b-807b-45ce-bdbf-e4cabd2fe3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0B3D7D9-04E9-40F4-8CA2-3E8FD4A833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3dec89-dc75-4f18-abe0-7b6ebf225beb"/>
    <ds:schemaRef ds:uri="c360694b-807b-45ce-bdbf-e4cabd2fe3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8485653-82F9-4869-9258-5268CFEA91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702</Words>
  <Application>Microsoft Office PowerPoint</Application>
  <PresentationFormat>Breedbeeld</PresentationFormat>
  <Paragraphs>68</Paragraphs>
  <Slides>28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33" baseType="lpstr">
      <vt:lpstr>Aptos</vt:lpstr>
      <vt:lpstr>Aptos Display</vt:lpstr>
      <vt:lpstr>Arial</vt:lpstr>
      <vt:lpstr>Arial Narrow</vt:lpstr>
      <vt:lpstr>Kantoorthema</vt:lpstr>
      <vt:lpstr>Sprekrsavond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Sprekrsavond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Arnoud Gort | HGJB</dc:creator>
  <cp:lastModifiedBy>Annemarie de Kleuver</cp:lastModifiedBy>
  <cp:revision>25</cp:revision>
  <dcterms:created xsi:type="dcterms:W3CDTF">2026-07-21T07:30:48Z</dcterms:created>
  <dcterms:modified xsi:type="dcterms:W3CDTF">2026-08-27T08:58:52Z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0x0101009BC7A6AD9532034D9AAD7A24A84788C3</vt:lpwstr>
  </property>
</Properties>
</file>