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9"/>
  </p:notesMasterIdLst>
  <p:sldIdLst>
    <p:sldId id="312" r:id="rId2"/>
    <p:sldId id="360" r:id="rId3"/>
    <p:sldId id="303" r:id="rId4"/>
    <p:sldId id="279" r:id="rId5"/>
    <p:sldId id="358" r:id="rId6"/>
    <p:sldId id="386" r:id="rId7"/>
    <p:sldId id="385" r:id="rId8"/>
    <p:sldId id="364" r:id="rId9"/>
    <p:sldId id="389" r:id="rId10"/>
    <p:sldId id="363" r:id="rId11"/>
    <p:sldId id="362" r:id="rId12"/>
    <p:sldId id="367" r:id="rId13"/>
    <p:sldId id="391" r:id="rId14"/>
    <p:sldId id="365" r:id="rId15"/>
    <p:sldId id="383" r:id="rId16"/>
    <p:sldId id="368" r:id="rId17"/>
    <p:sldId id="257" r:id="rId18"/>
    <p:sldId id="371" r:id="rId19"/>
    <p:sldId id="388" r:id="rId20"/>
    <p:sldId id="262" r:id="rId21"/>
    <p:sldId id="268" r:id="rId22"/>
    <p:sldId id="372" r:id="rId23"/>
    <p:sldId id="373" r:id="rId24"/>
    <p:sldId id="375" r:id="rId25"/>
    <p:sldId id="376" r:id="rId26"/>
    <p:sldId id="377" r:id="rId27"/>
    <p:sldId id="378" r:id="rId28"/>
    <p:sldId id="271" r:id="rId29"/>
    <p:sldId id="272" r:id="rId30"/>
    <p:sldId id="276" r:id="rId31"/>
    <p:sldId id="379" r:id="rId32"/>
    <p:sldId id="275" r:id="rId33"/>
    <p:sldId id="256" r:id="rId34"/>
    <p:sldId id="382" r:id="rId35"/>
    <p:sldId id="259" r:id="rId36"/>
    <p:sldId id="381" r:id="rId37"/>
    <p:sldId id="27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79CF1-6459-4DDC-B2AB-F75FA936B9C2}" v="4" dt="2025-09-10T08:19:40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243A4-7974-48C3-B05C-FB25E38730CD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C26C5-2339-42FA-84CD-D372719CA9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36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EF07-257A-47E9-9DCC-EA93ED742D7E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642F-E0B8-4CE5-BDD4-2290C80D8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70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EF07-257A-47E9-9DCC-EA93ED742D7E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642F-E0B8-4CE5-BDD4-2290C80D8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37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EF07-257A-47E9-9DCC-EA93ED742D7E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642F-E0B8-4CE5-BDD4-2290C80D8986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78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EF07-257A-47E9-9DCC-EA93ED742D7E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642F-E0B8-4CE5-BDD4-2290C80D8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079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EF07-257A-47E9-9DCC-EA93ED742D7E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642F-E0B8-4CE5-BDD4-2290C80D8986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4595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EF07-257A-47E9-9DCC-EA93ED742D7E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642F-E0B8-4CE5-BDD4-2290C80D8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52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EF07-257A-47E9-9DCC-EA93ED742D7E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642F-E0B8-4CE5-BDD4-2290C80D8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52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EF07-257A-47E9-9DCC-EA93ED742D7E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642F-E0B8-4CE5-BDD4-2290C80D8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990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UOVO-PPT-afbeelding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3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EF07-257A-47E9-9DCC-EA93ED742D7E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642F-E0B8-4CE5-BDD4-2290C80D8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54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EF07-257A-47E9-9DCC-EA93ED742D7E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642F-E0B8-4CE5-BDD4-2290C80D8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32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EF07-257A-47E9-9DCC-EA93ED742D7E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642F-E0B8-4CE5-BDD4-2290C80D8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10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EF07-257A-47E9-9DCC-EA93ED742D7E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642F-E0B8-4CE5-BDD4-2290C80D8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35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EF07-257A-47E9-9DCC-EA93ED742D7E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642F-E0B8-4CE5-BDD4-2290C80D8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27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EF07-257A-47E9-9DCC-EA93ED742D7E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642F-E0B8-4CE5-BDD4-2290C80D8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96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EF07-257A-47E9-9DCC-EA93ED742D7E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642F-E0B8-4CE5-BDD4-2290C80D8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41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EF07-257A-47E9-9DCC-EA93ED742D7E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642F-E0B8-4CE5-BDD4-2290C80D8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12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EF07-257A-47E9-9DCC-EA93ED742D7E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98642F-E0B8-4CE5-BDD4-2290C80D89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67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veldhuisen@ovmz.n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 txBox="1">
            <a:spLocks/>
          </p:cNvSpPr>
          <p:nvPr/>
        </p:nvSpPr>
        <p:spPr bwMode="auto">
          <a:xfrm>
            <a:off x="1524000" y="4437113"/>
            <a:ext cx="9144000" cy="128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nl-NL" sz="4800" b="1" kern="0" dirty="0">
                <a:solidFill>
                  <a:schemeClr val="accent6">
                    <a:lumMod val="50000"/>
                  </a:schemeClr>
                </a:solidFill>
              </a:rPr>
              <a:t>PTA en LOB </a:t>
            </a:r>
          </a:p>
          <a:p>
            <a:pPr marL="0" indent="0" algn="ctr">
              <a:buNone/>
            </a:pPr>
            <a:r>
              <a:rPr lang="nl-NL" sz="4800" b="1" kern="0" dirty="0"/>
              <a:t>klas 3 en 4</a:t>
            </a:r>
          </a:p>
          <a:p>
            <a:pPr marL="0" indent="0" algn="ctr">
              <a:buNone/>
            </a:pPr>
            <a:r>
              <a:rPr lang="nl-NL" sz="4800" b="1" kern="0" dirty="0">
                <a:solidFill>
                  <a:schemeClr val="accent6">
                    <a:lumMod val="50000"/>
                  </a:schemeClr>
                </a:solidFill>
              </a:rPr>
              <a:t>2025/</a:t>
            </a:r>
            <a:r>
              <a:rPr lang="nl-NL" sz="4800" b="1" kern="0" dirty="0">
                <a:solidFill>
                  <a:schemeClr val="accent2">
                    <a:lumMod val="50000"/>
                  </a:schemeClr>
                </a:solidFill>
              </a:rPr>
              <a:t>20</a:t>
            </a:r>
            <a:r>
              <a:rPr lang="nl-NL" sz="4800" b="1" kern="0" dirty="0"/>
              <a:t>26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E3F3A5-2F69-4743-A60F-4118100AE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2987824" cy="10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9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3B166-140B-4A8F-8C93-BF8FC425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76316"/>
            <a:ext cx="8596668" cy="754084"/>
          </a:xfrm>
        </p:spPr>
        <p:txBody>
          <a:bodyPr/>
          <a:lstStyle/>
          <a:p>
            <a:r>
              <a:rPr lang="nl-NL" dirty="0"/>
              <a:t>Belangrijk!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B8B21E-660D-453F-9756-A5AA7466A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LO en CKV met een voldoende afronden.</a:t>
            </a:r>
          </a:p>
          <a:p>
            <a:r>
              <a:rPr lang="nl-NL" sz="2400" dirty="0"/>
              <a:t>PWS voor gl/tl met een voldoende afronden.</a:t>
            </a:r>
          </a:p>
          <a:p>
            <a:r>
              <a:rPr lang="nl-NL" sz="2400" dirty="0"/>
              <a:t>Maatschappijleer telt mee als cijfer in examenuitslag.</a:t>
            </a:r>
          </a:p>
          <a:p>
            <a:r>
              <a:rPr lang="nl-NL" sz="2400" dirty="0"/>
              <a:t>Examenreglement (NUOVO) en schoolexamenreglement (OVMZ) staan op de schoolsite bij het PTA. Alle rechten en plichten.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CBE3B4-858F-4F89-9344-2717243FA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64" y="66207"/>
            <a:ext cx="3275856" cy="11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26F1E-8AD1-4112-AF56-1A6BEAE11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55802"/>
            <a:ext cx="8596668" cy="874598"/>
          </a:xfrm>
        </p:spPr>
        <p:txBody>
          <a:bodyPr/>
          <a:lstStyle/>
          <a:p>
            <a:r>
              <a:rPr lang="nl-NL" dirty="0"/>
              <a:t>CSPE en CE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9C99BE-67AC-4AB1-ADDB-9C610234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CSPE: Het praktijkexamen D&amp;P.</a:t>
            </a:r>
          </a:p>
          <a:p>
            <a:r>
              <a:rPr lang="nl-NL" sz="2400" dirty="0"/>
              <a:t>CSE: Centraal “schriftelijk” examen.</a:t>
            </a:r>
          </a:p>
          <a:p>
            <a:pPr marL="0" indent="0">
              <a:buNone/>
            </a:pPr>
            <a:r>
              <a:rPr lang="nl-NL" sz="2400" dirty="0"/>
              <a:t>	Basis en Kader op de computer/FACET. Wij bepalen data!</a:t>
            </a:r>
          </a:p>
          <a:p>
            <a:pPr marL="0" indent="0">
              <a:buNone/>
            </a:pPr>
            <a:r>
              <a:rPr lang="nl-NL" sz="2400" dirty="0"/>
              <a:t>	TL papieren examens. Landelijke data!</a:t>
            </a:r>
          </a:p>
          <a:p>
            <a:pPr marL="0" indent="0">
              <a:buNone/>
            </a:pPr>
            <a:endParaRPr lang="nl-NL" sz="2400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68CDD7-F896-4ED4-8FAC-E2602EA73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2843808" cy="9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5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F76C6-8DB8-4521-9787-10E48C1B9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87776"/>
            <a:ext cx="8596668" cy="742623"/>
          </a:xfrm>
        </p:spPr>
        <p:txBody>
          <a:bodyPr/>
          <a:lstStyle/>
          <a:p>
            <a:r>
              <a:rPr lang="nl-NL" dirty="0"/>
              <a:t>Examendata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FCC6A6-794F-41CA-9089-0A61E9405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Basis en kader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D821B2-7055-4465-AAAE-ECA9D1B57C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kern="0" dirty="0"/>
              <a:t>CSE (FACET), 11 t/m 22 mei 2026.</a:t>
            </a:r>
          </a:p>
          <a:p>
            <a:endParaRPr lang="nl-NL" kern="0" dirty="0"/>
          </a:p>
          <a:p>
            <a:r>
              <a:rPr lang="de-DE" dirty="0">
                <a:solidFill>
                  <a:srgbClr val="000000"/>
                </a:solidFill>
              </a:rPr>
              <a:t>CSPE. Tussen </a:t>
            </a:r>
            <a:r>
              <a:rPr lang="nl-NL" dirty="0">
                <a:solidFill>
                  <a:srgbClr val="000000"/>
                </a:solidFill>
              </a:rPr>
              <a:t>7 april t/m 10 juni 2026.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814045D-5B98-4A69-90FB-D98A98659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GL/TL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04DF-05DA-456E-8B28-F82D573D36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CSE (Papier) in zaal 075.</a:t>
            </a:r>
          </a:p>
          <a:p>
            <a:pPr marL="0" indent="0">
              <a:buNone/>
            </a:pPr>
            <a:r>
              <a:rPr lang="nl-NL" dirty="0"/>
              <a:t>	9 t/m 26 mei 2026.</a:t>
            </a:r>
          </a:p>
          <a:p>
            <a:r>
              <a:rPr lang="de-DE" dirty="0">
                <a:solidFill>
                  <a:srgbClr val="000000"/>
                </a:solidFill>
              </a:rPr>
              <a:t>CSPE. Tussen</a:t>
            </a:r>
            <a:r>
              <a:rPr lang="nl-NL" dirty="0">
                <a:solidFill>
                  <a:srgbClr val="000000"/>
                </a:solidFill>
              </a:rPr>
              <a:t> 26 mei en 10 juni 2026.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2C934B7-425B-4637-AD6F-69D19DBED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3275856" cy="11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1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63CA6-1EE9-E23A-F8A0-3D00525D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Uitslag examen.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085334-C742-ECC4-0FCE-F79B668FA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11 juni (tijdvak 1) en op 30 juni (tijdvak 2) komen de resultaten binnen.</a:t>
            </a:r>
          </a:p>
          <a:p>
            <a:r>
              <a:rPr lang="nl-NL" dirty="0"/>
              <a:t>Alles bekijken of een leerling kan slagen.</a:t>
            </a:r>
          </a:p>
          <a:p>
            <a:pPr lvl="1"/>
            <a:r>
              <a:rPr lang="nl-NL" dirty="0"/>
              <a:t>Basis, 4 theorievakken met D&amp;P</a:t>
            </a:r>
          </a:p>
          <a:p>
            <a:pPr lvl="1"/>
            <a:r>
              <a:rPr lang="nl-NL" dirty="0"/>
              <a:t>Kader, 4 theorievakken met D&amp;P</a:t>
            </a:r>
          </a:p>
          <a:p>
            <a:pPr lvl="1"/>
            <a:r>
              <a:rPr lang="nl-NL" dirty="0"/>
              <a:t>GL 5 theorievakken met D&amp;P</a:t>
            </a:r>
          </a:p>
          <a:p>
            <a:pPr lvl="1"/>
            <a:r>
              <a:rPr lang="nl-NL" dirty="0"/>
              <a:t>TL 6 theorievakken</a:t>
            </a:r>
          </a:p>
        </p:txBody>
      </p:sp>
    </p:spTree>
    <p:extLst>
      <p:ext uri="{BB962C8B-B14F-4D97-AF65-F5344CB8AC3E}">
        <p14:creationId xmlns:p14="http://schemas.microsoft.com/office/powerpoint/2010/main" val="777190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7F6BB-0B77-4EC2-8FF0-887F94500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16058"/>
            <a:ext cx="8596668" cy="714342"/>
          </a:xfrm>
        </p:spPr>
        <p:txBody>
          <a:bodyPr/>
          <a:lstStyle/>
          <a:p>
            <a:r>
              <a:rPr lang="nl-NL" dirty="0"/>
              <a:t>Extra informatie over examen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3714E5-D0A3-4932-823D-5E2401D8F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85359"/>
          </a:xfrm>
        </p:spPr>
        <p:txBody>
          <a:bodyPr>
            <a:normAutofit fontScale="92500"/>
          </a:bodyPr>
          <a:lstStyle/>
          <a:p>
            <a:r>
              <a:rPr lang="nl-NL" sz="2400" dirty="0">
                <a:highlight>
                  <a:srgbClr val="FFFF00"/>
                </a:highlight>
              </a:rPr>
              <a:t>Mijneindexamen.nl</a:t>
            </a:r>
            <a:r>
              <a:rPr lang="nl-NL" sz="2400" dirty="0"/>
              <a:t>, data, slaag-zakregeling, oude examens.</a:t>
            </a:r>
          </a:p>
          <a:p>
            <a:r>
              <a:rPr lang="nl-NL" sz="2400" dirty="0">
                <a:highlight>
                  <a:srgbClr val="FFFF00"/>
                </a:highlight>
              </a:rPr>
              <a:t>Examenblad.nl</a:t>
            </a:r>
            <a:r>
              <a:rPr lang="nl-NL" sz="2400" dirty="0"/>
              <a:t>, officiële site van de overheid.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Andere sites:</a:t>
            </a:r>
          </a:p>
          <a:p>
            <a:r>
              <a:rPr lang="nl-NL" sz="2400" dirty="0">
                <a:highlight>
                  <a:srgbClr val="FFFF00"/>
                </a:highlight>
              </a:rPr>
              <a:t>Examenoverzicht.nl</a:t>
            </a:r>
            <a:r>
              <a:rPr lang="nl-NL" sz="2400" dirty="0"/>
              <a:t>, info over vakken.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Hoy-app</a:t>
            </a:r>
          </a:p>
          <a:p>
            <a:pPr marL="0" indent="0">
              <a:buNone/>
            </a:pPr>
            <a:r>
              <a:rPr lang="nl-NL" sz="2400" dirty="0"/>
              <a:t>Exameninformatie toegestuurd met alle info.</a:t>
            </a:r>
          </a:p>
          <a:p>
            <a:pPr marL="0" indent="0">
              <a:buNone/>
            </a:pPr>
            <a:r>
              <a:rPr lang="nl-NL" sz="2400" dirty="0"/>
              <a:t>Nieuwsbrief</a:t>
            </a:r>
          </a:p>
          <a:p>
            <a:pPr marL="0" indent="0">
              <a:buNone/>
            </a:pPr>
            <a:r>
              <a:rPr lang="nl-NL" sz="2400" dirty="0" err="1"/>
              <a:t>Informatieles</a:t>
            </a:r>
            <a:r>
              <a:rPr lang="nl-NL" sz="2400" dirty="0"/>
              <a:t> cijfers/uitslag tijdens mentoruur</a:t>
            </a:r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7B85FA-F2B6-4A74-A47D-4658E7CA1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3275856" cy="11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0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F85AB-71C2-CC79-26FC-AF94E80D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10110"/>
            <a:ext cx="8596668" cy="820290"/>
          </a:xfrm>
        </p:spPr>
        <p:txBody>
          <a:bodyPr/>
          <a:lstStyle/>
          <a:p>
            <a:r>
              <a:rPr lang="nl-NL" dirty="0"/>
              <a:t>Examenfaciliteiten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598AEC-0994-4A15-8BB4-CFF7DD7D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Voor leerlingen met een ondersteuningsbehoefte (dyslexie, dyscalculie, AD(H)D, TOS </a:t>
            </a:r>
            <a:r>
              <a:rPr lang="nl-NL" dirty="0" err="1"/>
              <a:t>etc</a:t>
            </a:r>
            <a:r>
              <a:rPr lang="nl-NL" dirty="0"/>
              <a:t>) zijn er extra faciliteiten. Denk aan: Tijdverlenging, voorlezen, vooraan zitten.</a:t>
            </a:r>
          </a:p>
          <a:p>
            <a:pPr marL="0" indent="0">
              <a:buNone/>
            </a:pPr>
            <a:r>
              <a:rPr lang="nl-NL" dirty="0"/>
              <a:t>De verklaring van een deskundige moet in het bezit zijn van school. Deze kan/kunnen naar </a:t>
            </a:r>
          </a:p>
          <a:p>
            <a:pPr marL="0" indent="0">
              <a:buNone/>
            </a:pPr>
            <a:r>
              <a:rPr lang="nl-NL" b="1" dirty="0"/>
              <a:t>IKOULALI@OVMZ.NL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Heb je een extra tijd pas?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192E7A8-40E1-36CA-C6D0-0D84E23A9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3275856" cy="11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2EF22-D0EA-49C7-913D-8958B0ED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A03DD3-10AD-4FE2-8EBC-ECE86CA48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/>
              <a:t>Veel succes</a:t>
            </a:r>
          </a:p>
          <a:p>
            <a:pPr marL="0" indent="0">
              <a:buNone/>
            </a:pPr>
            <a:r>
              <a:rPr lang="nl-NL" sz="3600" dirty="0"/>
              <a:t>Voor alle leerlingen en ouders.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Vragen: astoffels@ovmz.nl</a:t>
            </a:r>
          </a:p>
        </p:txBody>
      </p:sp>
    </p:spTree>
    <p:extLst>
      <p:ext uri="{BB962C8B-B14F-4D97-AF65-F5344CB8AC3E}">
        <p14:creationId xmlns:p14="http://schemas.microsoft.com/office/powerpoint/2010/main" val="1473100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r>
              <a:rPr lang="nl-NL" b="1"/>
              <a:t>Van VMBO naar MBO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821120" y="2510119"/>
            <a:ext cx="3602567" cy="1829292"/>
          </a:xfrm>
        </p:spPr>
        <p:txBody>
          <a:bodyPr anchor="ctr">
            <a:normAutofit/>
          </a:bodyPr>
          <a:lstStyle/>
          <a:p>
            <a:pPr algn="l"/>
            <a:endParaRPr lang="nl-NL" dirty="0">
              <a:solidFill>
                <a:srgbClr val="FFFFFF"/>
              </a:solidFill>
            </a:endParaRPr>
          </a:p>
          <a:p>
            <a:pPr algn="l"/>
            <a:r>
              <a:rPr lang="nl-NL" b="1" dirty="0">
                <a:solidFill>
                  <a:srgbClr val="FFFFFF"/>
                </a:solidFill>
              </a:rPr>
              <a:t>Rik van Veldhuisen, decaan</a:t>
            </a:r>
          </a:p>
          <a:p>
            <a:pPr algn="l"/>
            <a:r>
              <a:rPr lang="nl-NL" b="1" dirty="0">
                <a:solidFill>
                  <a:srgbClr val="FFFFFF"/>
                </a:solidFill>
              </a:rPr>
              <a:t>16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085957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2DE3A-AC0C-4B35-895B-D482E577B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l"/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9E4CEE-546A-47BF-9409-770F31D7B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461" y="5702709"/>
            <a:ext cx="10923638" cy="521109"/>
          </a:xfrm>
        </p:spPr>
        <p:txBody>
          <a:bodyPr>
            <a:normAutofit/>
          </a:bodyPr>
          <a:lstStyle/>
          <a:p>
            <a:pPr algn="l"/>
            <a:endParaRPr lang="nl-NL" dirty="0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2" descr="Slotstad - Diploma uitreiking OVMZ met feestelijke eendjes">
            <a:extLst>
              <a:ext uri="{FF2B5EF4-FFF2-40B4-BE49-F238E27FC236}">
                <a16:creationId xmlns:a16="http://schemas.microsoft.com/office/drawing/2014/main" id="{6D1EC185-9412-10D1-E980-546BBBB6B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9" r="2" b="2"/>
          <a:stretch/>
        </p:blipFill>
        <p:spPr bwMode="auto">
          <a:xfrm>
            <a:off x="20" y="3"/>
            <a:ext cx="6050260" cy="40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elke opleiding past bij mij?">
            <a:extLst>
              <a:ext uri="{FF2B5EF4-FFF2-40B4-BE49-F238E27FC236}">
                <a16:creationId xmlns:a16="http://schemas.microsoft.com/office/drawing/2014/main" id="{65FB695F-3ED3-4C31-BD02-96AFE97CE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5" r="21700"/>
          <a:stretch/>
        </p:blipFill>
        <p:spPr bwMode="auto">
          <a:xfrm>
            <a:off x="6141719" y="-683"/>
            <a:ext cx="6050280" cy="40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19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7A0F2-BF9D-AE47-F364-E7A45D49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Over LOB | Expertisepunt LOB">
            <a:extLst>
              <a:ext uri="{FF2B5EF4-FFF2-40B4-BE49-F238E27FC236}">
                <a16:creationId xmlns:a16="http://schemas.microsoft.com/office/drawing/2014/main" id="{E0D27714-CBE1-DA88-FAAE-AD1B19B789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67" y="69843"/>
            <a:ext cx="6843776" cy="667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91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0" y="1142968"/>
            <a:ext cx="7956377" cy="946130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55894F4F-BC1A-4B32-A680-1A75E0B0A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131799"/>
            <a:ext cx="7772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Welkom door Mara Jongma</a:t>
            </a:r>
          </a:p>
          <a:p>
            <a:pPr marL="0" indent="0">
              <a:buNone/>
            </a:pPr>
            <a:endParaRPr lang="nl-NL" sz="2400" dirty="0"/>
          </a:p>
          <a:p>
            <a:pPr marL="457200" indent="-457200">
              <a:buAutoNum type="arabicPeriod"/>
            </a:pPr>
            <a:r>
              <a:rPr lang="nl-NL" sz="2400" dirty="0"/>
              <a:t>Uitleg Programma, Toetsing en Afsluiting (PTA), </a:t>
            </a:r>
            <a:r>
              <a:rPr lang="nl-NL" sz="2400" i="1" dirty="0"/>
              <a:t>de heer Stoffels</a:t>
            </a:r>
          </a:p>
          <a:p>
            <a:pPr marL="457200" indent="-457200">
              <a:buAutoNum type="arabicPeriod"/>
            </a:pPr>
            <a:endParaRPr lang="nl-NL" sz="2400" dirty="0"/>
          </a:p>
          <a:p>
            <a:pPr marL="457200" indent="-457200">
              <a:buAutoNum type="arabicPeriod"/>
            </a:pPr>
            <a:r>
              <a:rPr lang="nl-NL" sz="2400" dirty="0"/>
              <a:t>Van VMBO naar MBO, </a:t>
            </a:r>
            <a:r>
              <a:rPr lang="nl-NL" sz="2400" i="1" dirty="0"/>
              <a:t>de heer van Veldhuisen</a:t>
            </a:r>
          </a:p>
          <a:p>
            <a:pPr marL="0" indent="0">
              <a:buNone/>
            </a:pPr>
            <a:endParaRPr lang="nl-NL" sz="2400" i="1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B982692-A764-4506-B647-6E2EF2F1F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3275856" cy="11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85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rmAutofit/>
          </a:bodyPr>
          <a:lstStyle/>
          <a:p>
            <a:r>
              <a:rPr lang="nl-NL"/>
              <a:t>Eigen ervaringen uit baantje of stage</a:t>
            </a:r>
          </a:p>
          <a:p>
            <a:r>
              <a:rPr lang="nl-NL"/>
              <a:t>Praat met mensen over hun werk</a:t>
            </a:r>
          </a:p>
          <a:p>
            <a:r>
              <a:rPr lang="nl-NL"/>
              <a:t>Probeer een (halve) dag mee te lopen met iemand</a:t>
            </a:r>
          </a:p>
          <a:p>
            <a:r>
              <a:rPr lang="nl-NL"/>
              <a:t>Bezoek Open Dagen en MBO-oriëntatieworkshops. </a:t>
            </a:r>
          </a:p>
          <a:p>
            <a:r>
              <a:rPr lang="nl-NL"/>
              <a:t>Veel online informatie beschikbaar</a:t>
            </a: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1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5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nl-NL" b="1">
                <a:solidFill>
                  <a:schemeClr val="bg1"/>
                </a:solidFill>
              </a:rPr>
              <a:t>De rol van de leerling</a:t>
            </a:r>
          </a:p>
        </p:txBody>
      </p:sp>
    </p:spTree>
    <p:extLst>
      <p:ext uri="{BB962C8B-B14F-4D97-AF65-F5344CB8AC3E}">
        <p14:creationId xmlns:p14="http://schemas.microsoft.com/office/powerpoint/2010/main" val="3159698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rmAutofit/>
          </a:bodyPr>
          <a:lstStyle/>
          <a:p>
            <a:r>
              <a:rPr lang="nl-NL"/>
              <a:t>Ga in gesprek met uw kind</a:t>
            </a:r>
          </a:p>
          <a:p>
            <a:r>
              <a:rPr lang="nl-NL"/>
              <a:t>Welke kwaliteiten heeft uw kind, vertel hem/haar dit</a:t>
            </a:r>
          </a:p>
          <a:p>
            <a:r>
              <a:rPr lang="nl-NL"/>
              <a:t>Vertel over uw eigen werk;  dag meelopen?</a:t>
            </a:r>
          </a:p>
          <a:p>
            <a:r>
              <a:rPr lang="nl-NL"/>
              <a:t>Volg online presentaties samen met uw kind</a:t>
            </a:r>
          </a:p>
          <a:p>
            <a:r>
              <a:rPr lang="nl-NL"/>
              <a:t>Bezoek Open Dagen samen met uw kind</a:t>
            </a:r>
          </a:p>
          <a:p>
            <a:r>
              <a:rPr lang="nl-NL"/>
              <a:t>Help met het invullen van DDD</a:t>
            </a:r>
          </a:p>
          <a:p>
            <a:r>
              <a:rPr lang="nl-NL"/>
              <a:t>Nieuwsbrief decaan over voorlichtingsactiviteiten</a:t>
            </a:r>
          </a:p>
          <a:p>
            <a:endParaRPr lang="nl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nl-NL" b="1">
                <a:solidFill>
                  <a:schemeClr val="bg1"/>
                </a:solidFill>
              </a:rPr>
              <a:t>De rol van de ouders</a:t>
            </a:r>
          </a:p>
        </p:txBody>
      </p:sp>
    </p:spTree>
    <p:extLst>
      <p:ext uri="{BB962C8B-B14F-4D97-AF65-F5344CB8AC3E}">
        <p14:creationId xmlns:p14="http://schemas.microsoft.com/office/powerpoint/2010/main" val="3070703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6947E-B742-4FBE-9641-82638C8F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/>
              <a:t>Welke keuze maak ik als vervolgopleiding?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D8D31E-19DC-4827-90A5-0C6F237A8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593" y="2133600"/>
            <a:ext cx="7728867" cy="41002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Jaar 3</a:t>
            </a:r>
          </a:p>
          <a:p>
            <a:r>
              <a:rPr lang="nl-NL" dirty="0"/>
              <a:t>Profiel gekozen</a:t>
            </a:r>
          </a:p>
          <a:p>
            <a:r>
              <a:rPr lang="nl-NL" dirty="0"/>
              <a:t>Oriënteren vervolgopleiding</a:t>
            </a:r>
          </a:p>
          <a:p>
            <a:r>
              <a:rPr lang="nl-NL" dirty="0"/>
              <a:t>Stage</a:t>
            </a:r>
          </a:p>
          <a:p>
            <a:r>
              <a:rPr lang="nl-NL" dirty="0"/>
              <a:t>Beroepstesten en Proeftuin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Jaar 4</a:t>
            </a:r>
          </a:p>
          <a:p>
            <a:r>
              <a:rPr lang="nl-NL" dirty="0"/>
              <a:t>Je keuze maken voor April</a:t>
            </a:r>
          </a:p>
          <a:p>
            <a:r>
              <a:rPr lang="nl-NL" dirty="0"/>
              <a:t>Stage</a:t>
            </a:r>
          </a:p>
          <a:p>
            <a:r>
              <a:rPr lang="nl-NL" dirty="0"/>
              <a:t>Meeloopdagen</a:t>
            </a:r>
          </a:p>
          <a:p>
            <a:r>
              <a:rPr lang="nl-NL" dirty="0"/>
              <a:t>LOB-gesprekken</a:t>
            </a:r>
          </a:p>
          <a:p>
            <a:r>
              <a:rPr lang="nl-NL" dirty="0"/>
              <a:t>Beroepstesten en Proeftuin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D515CA9-58CF-49BB-9E6A-A1AAC99E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880" y="2986214"/>
            <a:ext cx="3233364" cy="24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51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09F26-5D37-478B-91A6-69F1A36C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l-NL" b="1" i="1" dirty="0"/>
              <a:t>Jaar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521B64-C8E9-4099-A281-AA9A74104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nl-NL" dirty="0"/>
              <a:t>Proeftuin (Beroepskeuze en interesse testen)</a:t>
            </a:r>
          </a:p>
          <a:p>
            <a:r>
              <a:rPr lang="nl-NL" dirty="0"/>
              <a:t>Stage </a:t>
            </a:r>
          </a:p>
          <a:p>
            <a:r>
              <a:rPr lang="nl-NL" dirty="0"/>
              <a:t>Scholenbeurs</a:t>
            </a:r>
          </a:p>
          <a:p>
            <a:r>
              <a:rPr lang="nl-NL" dirty="0"/>
              <a:t>Open dagen </a:t>
            </a:r>
          </a:p>
          <a:p>
            <a:endParaRPr lang="nl-NL" dirty="0"/>
          </a:p>
        </p:txBody>
      </p:sp>
      <p:pic>
        <p:nvPicPr>
          <p:cNvPr id="4" name="Afbeelding 3" descr="Afbeelding met tekening, clipart, illustratie, Graphics&#10;&#10;Automatisch gegenereerde beschrijving">
            <a:extLst>
              <a:ext uri="{FF2B5EF4-FFF2-40B4-BE49-F238E27FC236}">
                <a16:creationId xmlns:a16="http://schemas.microsoft.com/office/drawing/2014/main" id="{24F06982-ECC9-4C9D-9660-83B3D03C1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36" r="2257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92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244917-7803-48EE-8704-54CC99A0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nl-NL" b="1" i="1">
                <a:solidFill>
                  <a:srgbClr val="FFFFFF"/>
                </a:solidFill>
              </a:rPr>
              <a:t>Jaar 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7A3C65-7858-4E52-8DCC-F83F5ED2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2492340"/>
            <a:ext cx="3856774" cy="196221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A30DA1-AF13-4E91-B466-8CA758BE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 lnSpcReduction="10000"/>
          </a:bodyPr>
          <a:lstStyle/>
          <a:p>
            <a:r>
              <a:rPr lang="nl-NL" sz="1700" dirty="0">
                <a:solidFill>
                  <a:srgbClr val="FFFFFF"/>
                </a:solidFill>
              </a:rPr>
              <a:t>Je keuze moet gemaakt zijn voor </a:t>
            </a:r>
            <a:r>
              <a:rPr lang="nl-NL" sz="1700" b="1" dirty="0">
                <a:solidFill>
                  <a:srgbClr val="FFFFFF"/>
                </a:solidFill>
              </a:rPr>
              <a:t>1 April</a:t>
            </a:r>
          </a:p>
          <a:p>
            <a:r>
              <a:rPr lang="nl-NL" sz="1700" dirty="0">
                <a:solidFill>
                  <a:srgbClr val="FFFFFF"/>
                </a:solidFill>
              </a:rPr>
              <a:t>Proeftuin (Beroepskeuze en interesse testen)</a:t>
            </a:r>
          </a:p>
          <a:p>
            <a:r>
              <a:rPr lang="nl-NL" sz="1700" dirty="0">
                <a:solidFill>
                  <a:srgbClr val="FFFFFF"/>
                </a:solidFill>
              </a:rPr>
              <a:t>IOP gesprekken</a:t>
            </a:r>
          </a:p>
          <a:p>
            <a:r>
              <a:rPr lang="nl-NL" sz="1700" dirty="0">
                <a:solidFill>
                  <a:srgbClr val="FFFFFF"/>
                </a:solidFill>
              </a:rPr>
              <a:t>GL/TL Havo voorlichting (Meelooptraject)</a:t>
            </a:r>
          </a:p>
          <a:p>
            <a:r>
              <a:rPr lang="nl-NL" sz="1700" dirty="0">
                <a:solidFill>
                  <a:srgbClr val="FFFFFF"/>
                </a:solidFill>
              </a:rPr>
              <a:t>Gesprekken met de decaan</a:t>
            </a:r>
          </a:p>
          <a:p>
            <a:r>
              <a:rPr lang="nl-NL" sz="1700" dirty="0">
                <a:solidFill>
                  <a:srgbClr val="FFFFFF"/>
                </a:solidFill>
              </a:rPr>
              <a:t>Stage</a:t>
            </a:r>
          </a:p>
          <a:p>
            <a:r>
              <a:rPr lang="nl-NL" sz="1700" dirty="0">
                <a:solidFill>
                  <a:srgbClr val="FFFFFF"/>
                </a:solidFill>
              </a:rPr>
              <a:t>Scholenbeurs</a:t>
            </a:r>
          </a:p>
          <a:p>
            <a:r>
              <a:rPr lang="nl-NL" sz="1700" dirty="0">
                <a:solidFill>
                  <a:srgbClr val="FFFFFF"/>
                </a:solidFill>
              </a:rPr>
              <a:t>Open dagen </a:t>
            </a:r>
          </a:p>
          <a:p>
            <a:endParaRPr lang="nl-NL" sz="1700" dirty="0">
              <a:solidFill>
                <a:srgbClr val="FFFFFF"/>
              </a:solidFill>
            </a:endParaRPr>
          </a:p>
          <a:p>
            <a:endParaRPr lang="nl-NL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57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EBE86EA4-C4F1-4465-B306-7A2BC22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80" name="Straight Connector 3079">
              <a:extLst>
                <a:ext uri="{FF2B5EF4-FFF2-40B4-BE49-F238E27FC236}">
                  <a16:creationId xmlns:a16="http://schemas.microsoft.com/office/drawing/2014/main" id="{A8279268-DB29-43BE-B57C-14977EAC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Straight Connector 3080">
              <a:extLst>
                <a:ext uri="{FF2B5EF4-FFF2-40B4-BE49-F238E27FC236}">
                  <a16:creationId xmlns:a16="http://schemas.microsoft.com/office/drawing/2014/main" id="{C8FA53C0-C1EF-4611-BAB3-65EEB16AA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Rectangle 23">
              <a:extLst>
                <a:ext uri="{FF2B5EF4-FFF2-40B4-BE49-F238E27FC236}">
                  <a16:creationId xmlns:a16="http://schemas.microsoft.com/office/drawing/2014/main" id="{81CDACFC-DD8A-4CC0-B7FC-6030FC353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083" name="Rectangle 25">
              <a:extLst>
                <a:ext uri="{FF2B5EF4-FFF2-40B4-BE49-F238E27FC236}">
                  <a16:creationId xmlns:a16="http://schemas.microsoft.com/office/drawing/2014/main" id="{0269F267-73D4-4CC3-BEC7-73335654D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084" name="Isosceles Triangle 3083">
              <a:extLst>
                <a:ext uri="{FF2B5EF4-FFF2-40B4-BE49-F238E27FC236}">
                  <a16:creationId xmlns:a16="http://schemas.microsoft.com/office/drawing/2014/main" id="{DC48F13D-B2D7-4EB8-9CA7-59243637C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085" name="Rectangle 27">
              <a:extLst>
                <a:ext uri="{FF2B5EF4-FFF2-40B4-BE49-F238E27FC236}">
                  <a16:creationId xmlns:a16="http://schemas.microsoft.com/office/drawing/2014/main" id="{A82405B3-5A67-4DA2-8EDA-7AB65A8B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086" name="Rectangle 28">
              <a:extLst>
                <a:ext uri="{FF2B5EF4-FFF2-40B4-BE49-F238E27FC236}">
                  <a16:creationId xmlns:a16="http://schemas.microsoft.com/office/drawing/2014/main" id="{7508BC7B-3BD2-4D96-A46E-82988222A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087" name="Rectangle 29">
              <a:extLst>
                <a:ext uri="{FF2B5EF4-FFF2-40B4-BE49-F238E27FC236}">
                  <a16:creationId xmlns:a16="http://schemas.microsoft.com/office/drawing/2014/main" id="{4298D07C-2287-4B93-9041-935144D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088" name="Isosceles Triangle 3087">
              <a:extLst>
                <a:ext uri="{FF2B5EF4-FFF2-40B4-BE49-F238E27FC236}">
                  <a16:creationId xmlns:a16="http://schemas.microsoft.com/office/drawing/2014/main" id="{0F6BC886-C125-4903-8C2A-6FB68740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089" name="Isosceles Triangle 3088">
              <a:extLst>
                <a:ext uri="{FF2B5EF4-FFF2-40B4-BE49-F238E27FC236}">
                  <a16:creationId xmlns:a16="http://schemas.microsoft.com/office/drawing/2014/main" id="{C9D0B38F-2E02-4E85-99EE-73595E7C8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3094" name="Straight Connector 3093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5" name="Straight Connector 3094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96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097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098" name="Isosceles Triangle 3097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099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100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101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102" name="Isosceles Triangle 3101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A9EA9A9-D7BE-4B5C-8F34-F8BD00AF0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0" y="4758611"/>
            <a:ext cx="8508893" cy="102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i="1" dirty="0"/>
              <a:t>28 en 29 </a:t>
            </a:r>
            <a:r>
              <a:rPr lang="en-US" sz="5400" b="1" i="1" dirty="0" err="1"/>
              <a:t>november</a:t>
            </a:r>
            <a:endParaRPr lang="en-US" sz="5400" b="1" i="1" dirty="0"/>
          </a:p>
        </p:txBody>
      </p:sp>
      <p:sp>
        <p:nvSpPr>
          <p:cNvPr id="3104" name="Rectangle 3103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tudiekeuzebeurs Midden 2022 - Onderwijscommunity">
            <a:extLst>
              <a:ext uri="{FF2B5EF4-FFF2-40B4-BE49-F238E27FC236}">
                <a16:creationId xmlns:a16="http://schemas.microsoft.com/office/drawing/2014/main" id="{30D45DD8-66D5-479D-A148-962924987A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151" y="761905"/>
            <a:ext cx="321733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EB0483F-7796-49E9-8932-5AEBDFA71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480" y="1513895"/>
            <a:ext cx="3426704" cy="171335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C98514D-CFC8-4F72-9398-4C90C8F72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073" y="1655247"/>
            <a:ext cx="3426704" cy="14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55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rmAutofit/>
          </a:bodyPr>
          <a:lstStyle/>
          <a:p>
            <a:r>
              <a:rPr lang="nl-NL" dirty="0"/>
              <a:t>Geen VMBO-diploma		=&gt;	Entree opleiding</a:t>
            </a:r>
          </a:p>
          <a:p>
            <a:endParaRPr lang="nl-NL" dirty="0"/>
          </a:p>
          <a:p>
            <a:r>
              <a:rPr lang="nl-NL" dirty="0"/>
              <a:t>VMBO Basisberoepsgericht 	=&gt;	MBO niveau 2</a:t>
            </a:r>
          </a:p>
          <a:p>
            <a:endParaRPr lang="nl-NL" dirty="0"/>
          </a:p>
          <a:p>
            <a:r>
              <a:rPr lang="nl-NL" dirty="0"/>
              <a:t>VMBO Kaderberoepsgericht	=&gt;	MBO niveau 3 										=&gt;	MBO niveau 4 </a:t>
            </a:r>
          </a:p>
          <a:p>
            <a:endParaRPr lang="nl-NL" dirty="0"/>
          </a:p>
          <a:p>
            <a:r>
              <a:rPr lang="nl-NL" dirty="0"/>
              <a:t>GL/TL						=&gt;	MBO niveau 4</a:t>
            </a:r>
          </a:p>
          <a:p>
            <a:pPr lvl="8"/>
            <a:endParaRPr lang="nl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nl-NL" b="1">
                <a:solidFill>
                  <a:schemeClr val="bg1"/>
                </a:solidFill>
              </a:rPr>
              <a:t>Niveaus op het MBO</a:t>
            </a:r>
          </a:p>
        </p:txBody>
      </p:sp>
    </p:spTree>
    <p:extLst>
      <p:ext uri="{BB962C8B-B14F-4D97-AF65-F5344CB8AC3E}">
        <p14:creationId xmlns:p14="http://schemas.microsoft.com/office/powerpoint/2010/main" val="3513575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5B4C9-330C-4DCF-AB86-14C51832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/>
              <a:t>Vervolgstudie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B01A12-B81B-4A1C-B8D3-2F473499E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226469"/>
            <a:ext cx="5060508" cy="3263504"/>
          </a:xfrm>
        </p:spPr>
        <p:txBody>
          <a:bodyPr/>
          <a:lstStyle/>
          <a:p>
            <a:r>
              <a:rPr lang="nl-NL" i="1" dirty="0"/>
              <a:t>MBO 1-2 Beroepsopleiding (1 – 2 jaar)</a:t>
            </a:r>
          </a:p>
          <a:p>
            <a:r>
              <a:rPr lang="nl-NL" i="1" dirty="0"/>
              <a:t>MBO 3 Vakopleiding (3 jaar)</a:t>
            </a:r>
          </a:p>
          <a:p>
            <a:r>
              <a:rPr lang="nl-NL" i="1" dirty="0"/>
              <a:t>MBO 4 Middenkader opleiding (3-4 jaar)</a:t>
            </a:r>
          </a:p>
          <a:p>
            <a:r>
              <a:rPr lang="nl-NL" i="1" dirty="0"/>
              <a:t>Havo (2 jaar)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F80697-09EC-4D86-BE0A-097DB72EA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380" y="857250"/>
            <a:ext cx="2565621" cy="14431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52AFB94-8098-48B6-A447-BDE844A7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4566535"/>
            <a:ext cx="2289417" cy="143421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1371920-21CE-4F3E-81F3-A9FB87810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969" y="5136357"/>
            <a:ext cx="2971800" cy="86439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D3CDE8F-5FD9-4456-B5A6-E003E4ADE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0042" y="4442792"/>
            <a:ext cx="1557959" cy="15579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100222-4C53-460C-8DFA-B89F9E9AEB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000" y="1497235"/>
            <a:ext cx="1405190" cy="7025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F3FE1DB-6E60-448A-BAF1-E767A1BA7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180" y="3567154"/>
            <a:ext cx="2250281" cy="1143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B433C69-4393-4908-B201-3CA296001E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7769" y="2574256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27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rmAutofit/>
          </a:bodyPr>
          <a:lstStyle/>
          <a:p>
            <a:r>
              <a:rPr lang="nl-NL" b="1" dirty="0"/>
              <a:t>Aanmelden vóór 1 april 2026</a:t>
            </a:r>
          </a:p>
          <a:p>
            <a:endParaRPr lang="nl-NL" b="1" dirty="0"/>
          </a:p>
          <a:p>
            <a:r>
              <a:rPr lang="nl-NL" b="1" dirty="0"/>
              <a:t>Let op: 	quotum opleidingen!</a:t>
            </a:r>
          </a:p>
          <a:p>
            <a:endParaRPr lang="nl-NL" b="1" dirty="0"/>
          </a:p>
          <a:p>
            <a:r>
              <a:rPr lang="nl-NL" dirty="0"/>
              <a:t>Digitaal aanmelden via website van opleiding (BSN nodig)</a:t>
            </a:r>
          </a:p>
          <a:p>
            <a:endParaRPr lang="nl-NL" dirty="0"/>
          </a:p>
          <a:p>
            <a:r>
              <a:rPr lang="nl-NL" dirty="0"/>
              <a:t>GRIP Doorstroom Dossier invullen </a:t>
            </a:r>
          </a:p>
          <a:p>
            <a:pPr lvl="2"/>
            <a:r>
              <a:rPr lang="nl-NL" dirty="0"/>
              <a:t>Deel A door leerling</a:t>
            </a:r>
          </a:p>
          <a:p>
            <a:pPr lvl="2"/>
            <a:r>
              <a:rPr lang="nl-NL" dirty="0"/>
              <a:t>Deel B door mentor</a:t>
            </a:r>
          </a:p>
          <a:p>
            <a:pPr lvl="2"/>
            <a:r>
              <a:rPr lang="nl-NL" dirty="0"/>
              <a:t>Akkoordverklaring door leerling</a:t>
            </a:r>
          </a:p>
          <a:p>
            <a:endParaRPr lang="nl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nl-NL" b="1">
                <a:solidFill>
                  <a:schemeClr val="bg1"/>
                </a:solidFill>
              </a:rPr>
              <a:t>Aanmelden</a:t>
            </a:r>
          </a:p>
        </p:txBody>
      </p:sp>
    </p:spTree>
    <p:extLst>
      <p:ext uri="{BB962C8B-B14F-4D97-AF65-F5344CB8AC3E}">
        <p14:creationId xmlns:p14="http://schemas.microsoft.com/office/powerpoint/2010/main" val="1250272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rmAutofit/>
          </a:bodyPr>
          <a:lstStyle/>
          <a:p>
            <a:endParaRPr lang="nl-NL" dirty="0"/>
          </a:p>
          <a:p>
            <a:r>
              <a:rPr lang="nl-NL" dirty="0"/>
              <a:t>Niveau 2/3		:	altijd kennismakingsgesprek</a:t>
            </a:r>
          </a:p>
          <a:p>
            <a:r>
              <a:rPr lang="nl-NL" dirty="0"/>
              <a:t>Niveau 4			:	kennismakingsgesprek	of kennismakingsbijeenkomst</a:t>
            </a:r>
          </a:p>
          <a:p>
            <a:endParaRPr lang="nl-NL" dirty="0"/>
          </a:p>
          <a:p>
            <a:r>
              <a:rPr lang="nl-NL" dirty="0"/>
              <a:t>Opleidingen met selectie:	</a:t>
            </a:r>
          </a:p>
          <a:p>
            <a:pPr marL="342900" lvl="1" indent="0">
              <a:buNone/>
            </a:pPr>
            <a:r>
              <a:rPr lang="nl-NL" dirty="0"/>
              <a:t>					:	gesprek en toelatingstest</a:t>
            </a:r>
          </a:p>
          <a:p>
            <a:endParaRPr lang="nl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nl-NL" b="1">
                <a:solidFill>
                  <a:schemeClr val="bg1"/>
                </a:solidFill>
              </a:rPr>
              <a:t>Het MBO aan zet</a:t>
            </a:r>
          </a:p>
        </p:txBody>
      </p:sp>
    </p:spTree>
    <p:extLst>
      <p:ext uri="{BB962C8B-B14F-4D97-AF65-F5344CB8AC3E}">
        <p14:creationId xmlns:p14="http://schemas.microsoft.com/office/powerpoint/2010/main" val="19065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3777" y="1142968"/>
            <a:ext cx="7772400" cy="946130"/>
          </a:xfrm>
        </p:spPr>
        <p:txBody>
          <a:bodyPr/>
          <a:lstStyle/>
          <a:p>
            <a:r>
              <a:rPr lang="nl-NL" dirty="0"/>
              <a:t>Enkele afkortingen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09800" y="2199732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nl-NL" sz="3200" dirty="0"/>
              <a:t>PTA:    	Programma van Toetsing en Afsluiting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209800" y="2895140"/>
            <a:ext cx="7560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nl-NL" sz="3200" dirty="0"/>
              <a:t>G-ED: 	Gemiddelde </a:t>
            </a:r>
            <a:r>
              <a:rPr lang="nl-NL" sz="3200" dirty="0" err="1"/>
              <a:t>EindexamenDossier</a:t>
            </a:r>
            <a:endParaRPr lang="nl-NL" sz="32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191723" y="3573017"/>
            <a:ext cx="79563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nl-NL" sz="3200" dirty="0"/>
              <a:t>SE:      	School Examen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07569" y="4900989"/>
            <a:ext cx="79368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nl-NL" sz="3200" dirty="0"/>
              <a:t>CSPE: 	Centraal Schriftelijk en Praktisch 		    Examen (basis/kader/gemengd)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09801" y="4257882"/>
            <a:ext cx="79563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nl-NL" sz="3200" dirty="0"/>
              <a:t>CSE:    	Centraal Schriftelijk Examen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B982692-A764-4506-B647-6E2EF2F1F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3275856" cy="11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b="1"/>
              <a:t>Mits</a:t>
            </a:r>
            <a:r>
              <a:rPr lang="nl-NL"/>
              <a:t>:</a:t>
            </a:r>
          </a:p>
          <a:p>
            <a:pPr>
              <a:buFontTx/>
              <a:buChar char="-"/>
            </a:pPr>
            <a:r>
              <a:rPr lang="nl-NL"/>
              <a:t>Juiste vooropleiding</a:t>
            </a:r>
          </a:p>
          <a:p>
            <a:pPr>
              <a:buFontTx/>
              <a:buChar char="-"/>
            </a:pPr>
            <a:r>
              <a:rPr lang="nl-NL"/>
              <a:t>Op tijd aangemeld, dus vóór 1 april</a:t>
            </a:r>
          </a:p>
          <a:p>
            <a:pPr>
              <a:buFontTx/>
              <a:buChar char="-"/>
            </a:pPr>
            <a:r>
              <a:rPr lang="nl-NL"/>
              <a:t>Deelname aan 2 intake-activiteiten</a:t>
            </a:r>
          </a:p>
          <a:p>
            <a:pPr>
              <a:buFontTx/>
              <a:buChar char="-"/>
            </a:pPr>
            <a:endParaRPr lang="nl-NL"/>
          </a:p>
          <a:p>
            <a:pPr marL="0" indent="0">
              <a:buNone/>
            </a:pPr>
            <a:r>
              <a:rPr lang="nl-NL" b="1"/>
              <a:t>Weigeren kan alleen indien:</a:t>
            </a:r>
          </a:p>
          <a:p>
            <a:pPr>
              <a:buFontTx/>
              <a:buChar char="-"/>
            </a:pPr>
            <a:r>
              <a:rPr lang="nl-NL"/>
              <a:t>Ná 1 april is aangemeld</a:t>
            </a:r>
          </a:p>
          <a:p>
            <a:pPr>
              <a:buFontTx/>
              <a:buChar char="-"/>
            </a:pPr>
            <a:r>
              <a:rPr lang="nl-NL"/>
              <a:t>Er geen plaats meer is</a:t>
            </a:r>
          </a:p>
          <a:p>
            <a:pPr>
              <a:buFontTx/>
              <a:buChar char="-"/>
            </a:pPr>
            <a:r>
              <a:rPr lang="nl-NL"/>
              <a:t>Leerling niet voldoet aan aanvullende eisen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nl-NL" sz="3300" b="1">
                <a:solidFill>
                  <a:schemeClr val="bg1"/>
                </a:solidFill>
              </a:rPr>
              <a:t>Wet op Toelatingsrecht</a:t>
            </a:r>
          </a:p>
        </p:txBody>
      </p:sp>
    </p:spTree>
    <p:extLst>
      <p:ext uri="{BB962C8B-B14F-4D97-AF65-F5344CB8AC3E}">
        <p14:creationId xmlns:p14="http://schemas.microsoft.com/office/powerpoint/2010/main" val="3336623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645EC-6A62-43F9-8E60-B6079ED7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85324"/>
            <a:ext cx="8596668" cy="1320800"/>
          </a:xfrm>
        </p:spPr>
        <p:txBody>
          <a:bodyPr/>
          <a:lstStyle/>
          <a:p>
            <a:r>
              <a:rPr lang="nl-NL" b="1" i="1" dirty="0"/>
              <a:t>Open dagen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0759D1-07A5-4DDB-BFBA-0AC0545BF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1697"/>
            <a:ext cx="8596668" cy="430966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https://www.kiesmbo.nl/open-dagen</a:t>
            </a:r>
          </a:p>
          <a:p>
            <a:pPr marL="0" indent="0">
              <a:buNone/>
            </a:pPr>
            <a:r>
              <a:rPr lang="nl-NL" dirty="0"/>
              <a:t>ROC Midden Nederland: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Donderdag </a:t>
            </a:r>
            <a:r>
              <a:rPr lang="nl-NL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16</a:t>
            </a:r>
            <a:r>
              <a:rPr lang="nl-N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oktober 2025: 18-21 uur (alle mbo colleges)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Woensdag 10 december 2025: 18-21 uur (alle mbo-colleges)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Woensdag 14 januari 2026: </a:t>
            </a:r>
            <a:r>
              <a:rPr lang="nl-NL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18-21 uur (alle mbo colleges)</a:t>
            </a:r>
            <a:endParaRPr lang="nl-NL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Zaterdag 14 maart 202:6 10:00-13:00 uur(alle mbo-colleges en VAVO Lyceum)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nl-NL" dirty="0" err="1"/>
              <a:t>Nimeto</a:t>
            </a:r>
            <a:endParaRPr lang="nl-NL" dirty="0"/>
          </a:p>
          <a:p>
            <a:r>
              <a:rPr lang="nl-NL" dirty="0"/>
              <a:t>28 en 29 November,16 en 17 Januari en 6 en 7 Maart</a:t>
            </a:r>
          </a:p>
          <a:p>
            <a:pPr marL="0" indent="0">
              <a:buNone/>
            </a:pPr>
            <a:r>
              <a:rPr lang="nl-NL" dirty="0"/>
              <a:t>MBO Amersfoort</a:t>
            </a:r>
          </a:p>
          <a:p>
            <a:r>
              <a:rPr lang="nl-NL" dirty="0"/>
              <a:t>Woensdag 12 november 2025 -- 18:00 – 21:00 uur</a:t>
            </a:r>
          </a:p>
          <a:p>
            <a:r>
              <a:rPr lang="nl-NL" dirty="0"/>
              <a:t>Zaterdag 24 januari 2026 -- 10:00 – 14:00 uur</a:t>
            </a:r>
          </a:p>
          <a:p>
            <a:r>
              <a:rPr lang="nl-NL" dirty="0"/>
              <a:t>Maandag 16 maart 2026 -- 18:00 – 21:00 uur</a:t>
            </a:r>
          </a:p>
          <a:p>
            <a:pPr marL="0" indent="0">
              <a:buNone/>
            </a:pPr>
            <a:r>
              <a:rPr lang="nl-NL" dirty="0" err="1"/>
              <a:t>Yuverta</a:t>
            </a:r>
            <a:endParaRPr lang="nl-NL" dirty="0"/>
          </a:p>
          <a:p>
            <a:r>
              <a:rPr lang="nl-NL" dirty="0"/>
              <a:t>22 November en 5 februari</a:t>
            </a:r>
          </a:p>
          <a:p>
            <a:pPr marL="0" indent="0">
              <a:buNone/>
            </a:pPr>
            <a:r>
              <a:rPr lang="nl-NL" dirty="0"/>
              <a:t>MBO Utrecht:</a:t>
            </a:r>
          </a:p>
          <a:p>
            <a:r>
              <a:rPr lang="nl-NL" dirty="0"/>
              <a:t>dinsdag 18 november 2025: 18:00- 20:30</a:t>
            </a:r>
          </a:p>
          <a:p>
            <a:r>
              <a:rPr lang="nl-NL" dirty="0"/>
              <a:t>zaterdag 17 januari 2026: 10:00 – 13:00</a:t>
            </a:r>
          </a:p>
          <a:p>
            <a:r>
              <a:rPr lang="nl-NL" dirty="0"/>
              <a:t>donderdag 12 maart 2026: 18:00 – 20:30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Geen 2022 feestdagen te zien in de agenda-app: zo los je het op!">
            <a:extLst>
              <a:ext uri="{FF2B5EF4-FFF2-40B4-BE49-F238E27FC236}">
                <a16:creationId xmlns:a16="http://schemas.microsoft.com/office/drawing/2014/main" id="{07875A34-AD23-4C5A-A900-C71EF30F2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96" y="3501009"/>
            <a:ext cx="3472904" cy="224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49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ADCAB2-F223-4AFE-954E-CF1A98A06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b="1" dirty="0"/>
              <a:t>Doorstroomrecht</a:t>
            </a:r>
            <a:r>
              <a:rPr lang="nl-NL" dirty="0"/>
              <a:t> van VMBO-GL/TL naar HAVO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Enige voorwaarde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	leerling doet in 6 theorievakken en D&amp;P eindexamen. </a:t>
            </a:r>
          </a:p>
          <a:p>
            <a:pPr marL="0" indent="0">
              <a:buNone/>
            </a:pPr>
            <a:r>
              <a:rPr lang="nl-NL" i="1" u="sng" dirty="0"/>
              <a:t>Je hebt dan een GL of TL diploma met een extra vak</a:t>
            </a:r>
            <a:r>
              <a:rPr lang="nl-NL" b="1" i="1" dirty="0"/>
              <a:t>.</a:t>
            </a:r>
          </a:p>
          <a:p>
            <a:pPr marL="0" indent="0">
              <a:buNone/>
            </a:pPr>
            <a:r>
              <a:rPr lang="nl-NL" b="1" dirty="0"/>
              <a:t>Dringend advies</a:t>
            </a:r>
            <a:r>
              <a:rPr lang="nl-NL" dirty="0"/>
              <a:t>: </a:t>
            </a:r>
          </a:p>
          <a:p>
            <a:pPr marL="0" indent="0">
              <a:buNone/>
            </a:pPr>
            <a:r>
              <a:rPr lang="nl-NL" dirty="0"/>
              <a:t>óók oriënteren en aanmelden voor een </a:t>
            </a:r>
            <a:r>
              <a:rPr lang="nl-NL" dirty="0" err="1"/>
              <a:t>MBO-opleiding</a:t>
            </a:r>
            <a:r>
              <a:rPr lang="nl-NL" dirty="0"/>
              <a:t> 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120F7B-E048-4C83-873F-8E7F3114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Van GL/TL naar HAVO</a:t>
            </a:r>
          </a:p>
        </p:txBody>
      </p:sp>
    </p:spTree>
    <p:extLst>
      <p:ext uri="{BB962C8B-B14F-4D97-AF65-F5344CB8AC3E}">
        <p14:creationId xmlns:p14="http://schemas.microsoft.com/office/powerpoint/2010/main" val="136288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527EF-A89F-4F73-B049-8FEA95C40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5813"/>
            <a:ext cx="9144000" cy="2387600"/>
          </a:xfrm>
        </p:spPr>
        <p:txBody>
          <a:bodyPr/>
          <a:lstStyle/>
          <a:p>
            <a:r>
              <a:rPr lang="nl-NL" dirty="0"/>
              <a:t>Doorstroomprogramma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15450F-8BD5-40BC-9C89-06575B66C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275" y="4621213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dirty="0"/>
              <a:t>Openbaar Lyceum Zeist &amp;</a:t>
            </a:r>
          </a:p>
          <a:p>
            <a:r>
              <a:rPr lang="nl-NL" sz="3600" dirty="0"/>
              <a:t>Openbaar vmbo en mavo Zeist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9C71A5-775C-4C97-AEDF-BB369B2D5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5" y="843979"/>
            <a:ext cx="5334000" cy="24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66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39178BE9-53D8-441A-8691-0ED3B464B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21C29345-EAA4-51A0-3D0D-A11CCB0F5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943" y="643466"/>
            <a:ext cx="828411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14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F2D96-0731-4900-8E65-607E4830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800"/>
              <a:t>Als je naar de havo wil gaan, kun je kiezen uit vier profielen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DFEDCE-EF0E-45BE-98F5-4E5E75967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5" b="31591"/>
          <a:stretch/>
        </p:blipFill>
        <p:spPr>
          <a:xfrm>
            <a:off x="593649" y="10"/>
            <a:ext cx="3433363" cy="1714490"/>
          </a:xfrm>
          <a:custGeom>
            <a:avLst/>
            <a:gdLst/>
            <a:ahLst/>
            <a:cxnLst/>
            <a:rect l="l" t="t" r="r" b="b"/>
            <a:pathLst>
              <a:path w="3433363" h="1714500">
                <a:moveTo>
                  <a:pt x="254958" y="0"/>
                </a:moveTo>
                <a:lnTo>
                  <a:pt x="3433363" y="0"/>
                </a:lnTo>
                <a:lnTo>
                  <a:pt x="3386734" y="312174"/>
                </a:lnTo>
                <a:lnTo>
                  <a:pt x="3386620" y="312174"/>
                </a:lnTo>
                <a:lnTo>
                  <a:pt x="3177155" y="1714500"/>
                </a:lnTo>
                <a:lnTo>
                  <a:pt x="0" y="1714500"/>
                </a:lnTo>
                <a:close/>
              </a:path>
            </a:pathLst>
          </a:custGeom>
        </p:spPr>
      </p:pic>
      <p:pic>
        <p:nvPicPr>
          <p:cNvPr id="1028" name="Picture 4" descr="Vacature - Officier Algemeen Militair Arts (WO) - WerkenbijDefensie.nl">
            <a:extLst>
              <a:ext uri="{FF2B5EF4-FFF2-40B4-BE49-F238E27FC236}">
                <a16:creationId xmlns:a16="http://schemas.microsoft.com/office/drawing/2014/main" id="{DDB91426-A605-41AE-9B25-0E64B01C8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740"/>
          <a:stretch/>
        </p:blipFill>
        <p:spPr bwMode="auto">
          <a:xfrm>
            <a:off x="338691" y="1714500"/>
            <a:ext cx="3432113" cy="1714500"/>
          </a:xfrm>
          <a:custGeom>
            <a:avLst/>
            <a:gdLst/>
            <a:ahLst/>
            <a:cxnLst/>
            <a:rect l="l" t="t" r="r" b="b"/>
            <a:pathLst>
              <a:path w="3432113" h="1714500">
                <a:moveTo>
                  <a:pt x="254958" y="0"/>
                </a:moveTo>
                <a:lnTo>
                  <a:pt x="3432113" y="0"/>
                </a:lnTo>
                <a:lnTo>
                  <a:pt x="3176018" y="1714500"/>
                </a:lnTo>
                <a:lnTo>
                  <a:pt x="0" y="17145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CC088CE-65B6-45C4-98FE-29C876A559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6602" r="-5" b="25406"/>
          <a:stretch/>
        </p:blipFill>
        <p:spPr>
          <a:xfrm>
            <a:off x="83733" y="3429000"/>
            <a:ext cx="3430976" cy="1714500"/>
          </a:xfrm>
          <a:custGeom>
            <a:avLst/>
            <a:gdLst/>
            <a:ahLst/>
            <a:cxnLst/>
            <a:rect l="l" t="t" r="r" b="b"/>
            <a:pathLst>
              <a:path w="3430976" h="1714500">
                <a:moveTo>
                  <a:pt x="254958" y="0"/>
                </a:moveTo>
                <a:lnTo>
                  <a:pt x="3430976" y="0"/>
                </a:lnTo>
                <a:lnTo>
                  <a:pt x="3174882" y="1714500"/>
                </a:lnTo>
                <a:lnTo>
                  <a:pt x="0" y="1714500"/>
                </a:lnTo>
                <a:close/>
              </a:path>
            </a:pathLst>
          </a:cu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4DDA458-972E-4F72-A1D1-9609CAA7BE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r="1" b="20780"/>
          <a:stretch/>
        </p:blipFill>
        <p:spPr>
          <a:xfrm>
            <a:off x="-10633" y="5127992"/>
            <a:ext cx="3271564" cy="1730008"/>
          </a:xfrm>
          <a:custGeom>
            <a:avLst/>
            <a:gdLst/>
            <a:ahLst/>
            <a:cxnLst/>
            <a:rect l="l" t="t" r="r" b="b"/>
            <a:pathLst>
              <a:path w="3271564" h="1730008">
                <a:moveTo>
                  <a:pt x="96673" y="0"/>
                </a:moveTo>
                <a:lnTo>
                  <a:pt x="3271564" y="0"/>
                </a:lnTo>
                <a:lnTo>
                  <a:pt x="3013153" y="1730008"/>
                </a:lnTo>
                <a:lnTo>
                  <a:pt x="0" y="1730008"/>
                </a:lnTo>
                <a:lnTo>
                  <a:pt x="0" y="650088"/>
                </a:lnTo>
                <a:close/>
              </a:path>
            </a:pathLst>
          </a:custGeom>
        </p:spPr>
      </p:pic>
      <p:sp>
        <p:nvSpPr>
          <p:cNvPr id="1033" name="Isosceles Triangle 30">
            <a:extLst>
              <a:ext uri="{FF2B5EF4-FFF2-40B4-BE49-F238E27FC236}">
                <a16:creationId xmlns:a16="http://schemas.microsoft.com/office/drawing/2014/main" id="{E09C6EA1-A72F-431C-A81E-14B793A28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335CC31-F319-461D-9045-F34BF78A2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712" y="1714500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7BCA152-E42A-42E3-8DE8-3C8B59DCB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7088" y="3421959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041DA940-D863-420D-A3F8-9F997C09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950" y="5127992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Isosceles Triangle 30">
            <a:extLst>
              <a:ext uri="{FF2B5EF4-FFF2-40B4-BE49-F238E27FC236}">
                <a16:creationId xmlns:a16="http://schemas.microsoft.com/office/drawing/2014/main" id="{56E4DBE8-15E2-4BA3-B171-C959C9CDF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94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2B133C-02B0-4BD9-B0C8-B06BB42F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r>
              <a:rPr lang="nl-NL"/>
              <a:t>C&amp;M  </a:t>
            </a:r>
            <a:r>
              <a:rPr lang="nl-NL">
                <a:sym typeface="Wingdings" panose="05000000000000000000" pitchFamily="2" charset="2"/>
              </a:rPr>
              <a:t> Een extra vreemde taal verplicht </a:t>
            </a:r>
          </a:p>
          <a:p>
            <a:endParaRPr lang="nl-NL"/>
          </a:p>
          <a:p>
            <a:r>
              <a:rPr lang="nl-NL"/>
              <a:t>E&amp;M  </a:t>
            </a:r>
            <a:r>
              <a:rPr lang="nl-NL">
                <a:sym typeface="Wingdings" panose="05000000000000000000" pitchFamily="2" charset="2"/>
              </a:rPr>
              <a:t> Economie en geschiedenis verplicht</a:t>
            </a:r>
          </a:p>
          <a:p>
            <a:endParaRPr lang="nl-NL"/>
          </a:p>
          <a:p>
            <a:r>
              <a:rPr lang="nl-NL"/>
              <a:t>N&amp;G </a:t>
            </a:r>
            <a:r>
              <a:rPr lang="nl-NL">
                <a:sym typeface="Wingdings" panose="05000000000000000000" pitchFamily="2" charset="2"/>
              </a:rPr>
              <a:t> Natuurkunde en Biologie verplicht</a:t>
            </a:r>
            <a:endParaRPr lang="nl-NL"/>
          </a:p>
          <a:p>
            <a:pPr marL="0" indent="0">
              <a:buNone/>
            </a:pPr>
            <a:endParaRPr lang="nl-NL" dirty="0"/>
          </a:p>
          <a:p>
            <a:r>
              <a:rPr lang="nl-NL"/>
              <a:t>N&amp;T </a:t>
            </a:r>
            <a:r>
              <a:rPr lang="nl-NL">
                <a:sym typeface="Wingdings" panose="05000000000000000000" pitchFamily="2" charset="2"/>
              </a:rPr>
              <a:t> Scheikunde en Wiskunde B verplicht.                       </a:t>
            </a:r>
            <a:r>
              <a:rPr lang="nl-NL" dirty="0">
                <a:sym typeface="Wingdings" panose="05000000000000000000" pitchFamily="2" charset="2"/>
              </a:rPr>
              <a:t>Hiervoor moet een intensiever programma gevolgd worden.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94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780B6-31A7-4FCB-950A-BAA1F6CC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800"/>
              <a:t>Binnenkort worden de leerlingen door de mentor benaderd voor het havo doorstroomprogramma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575822-EE38-4519-9283-D5D67EFE7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2159331"/>
            <a:ext cx="2915973" cy="1940447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4E9C5A-1C72-45CD-92C8-D27A7B1AC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Krijgt vanaf periode twee verschillende lessen ter voorbereiden voor de havo.</a:t>
            </a:r>
          </a:p>
          <a:p>
            <a:pPr marL="0" indent="0">
              <a:buNone/>
            </a:pPr>
            <a:r>
              <a:rPr lang="nl-NL" dirty="0"/>
              <a:t>Gaat verschillende dagen meelopen op de havo.</a:t>
            </a:r>
          </a:p>
          <a:p>
            <a:pPr marL="0" indent="0">
              <a:buNone/>
            </a:pPr>
            <a:r>
              <a:rPr lang="nl-NL" dirty="0"/>
              <a:t>Intensieve begeleiding en coaching in zowel gl/tl 4 als havo 4.</a:t>
            </a:r>
          </a:p>
          <a:p>
            <a:pPr marL="0" indent="0">
              <a:buNone/>
            </a:pPr>
            <a:r>
              <a:rPr lang="nl-NL" dirty="0"/>
              <a:t>Intake gesprek met de decaan.</a:t>
            </a:r>
          </a:p>
          <a:p>
            <a:pPr marL="0" indent="0">
              <a:buNone/>
            </a:pPr>
            <a:r>
              <a:rPr lang="nl-NL" dirty="0"/>
              <a:t>Gesprekken met ervaringsdeskundige </a:t>
            </a:r>
          </a:p>
          <a:p>
            <a:pPr marL="0" indent="0">
              <a:buNone/>
            </a:pPr>
            <a:r>
              <a:rPr lang="nl-NL" dirty="0"/>
              <a:t>Uitleg over de profielen en vakken.</a:t>
            </a:r>
          </a:p>
          <a:p>
            <a:pPr marL="0" indent="0">
              <a:buNone/>
            </a:pPr>
            <a:r>
              <a:rPr lang="nl-NL" dirty="0"/>
              <a:t>En nog veel meer..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2911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nl-NL" b="1">
                <a:solidFill>
                  <a:srgbClr val="FFFFFF"/>
                </a:solidFill>
              </a:rPr>
              <a:t>Vragen ?</a:t>
            </a:r>
          </a:p>
        </p:txBody>
      </p:sp>
      <p:pic>
        <p:nvPicPr>
          <p:cNvPr id="7" name="Graphic 6" descr="E-mail">
            <a:extLst>
              <a:ext uri="{FF2B5EF4-FFF2-40B4-BE49-F238E27FC236}">
                <a16:creationId xmlns:a16="http://schemas.microsoft.com/office/drawing/2014/main" id="{69CFAD04-BDD1-2FC5-D329-46768C29F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endParaRPr lang="nl-NL" dirty="0">
              <a:solidFill>
                <a:srgbClr val="FFFFFF"/>
              </a:solidFill>
            </a:endParaRP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 dirty="0">
                <a:solidFill>
                  <a:srgbClr val="FFFFFF"/>
                </a:solidFill>
                <a:hlinkClick r:id="rId4"/>
              </a:rPr>
              <a:t>rveldhuisen@ovmz.nl</a:t>
            </a:r>
            <a:endParaRPr lang="nl-NL" dirty="0">
              <a:solidFill>
                <a:srgbClr val="FFFFFF"/>
              </a:solidFill>
            </a:endParaRP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Maak een afspraak</a:t>
            </a:r>
          </a:p>
        </p:txBody>
      </p:sp>
    </p:spTree>
    <p:extLst>
      <p:ext uri="{BB962C8B-B14F-4D97-AF65-F5344CB8AC3E}">
        <p14:creationId xmlns:p14="http://schemas.microsoft.com/office/powerpoint/2010/main" val="153006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143000"/>
          </a:xfrm>
        </p:spPr>
        <p:txBody>
          <a:bodyPr/>
          <a:lstStyle/>
          <a:p>
            <a:r>
              <a:rPr lang="nl-NL" dirty="0"/>
              <a:t>PTA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006017" y="1294776"/>
            <a:ext cx="76412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nl-NL" sz="3200" dirty="0"/>
              <a:t>PTA geeft overzicht wat de leerling moet kennen/kunnen voor het (school)examen en met welk percentage de cijfers meetellen voor het G-ED. Alles van het PTA moet afgerond zijn voordat de leerling examen mag doen.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D98803F-8246-4466-9D33-FFB4CAE43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3275856" cy="111010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AA9BC48-4E3B-4473-B2EB-C267ADFE9AE8}"/>
              </a:ext>
            </a:extLst>
          </p:cNvPr>
          <p:cNvSpPr txBox="1"/>
          <p:nvPr/>
        </p:nvSpPr>
        <p:spPr>
          <a:xfrm>
            <a:off x="1006017" y="450075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Zie onze website -&gt; op OVMZ -&gt; PTA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586AAE-F62F-53C8-5B2D-FF08D96F3B7B}"/>
              </a:ext>
            </a:extLst>
          </p:cNvPr>
          <p:cNvSpPr txBox="1">
            <a:spLocks/>
          </p:cNvSpPr>
          <p:nvPr/>
        </p:nvSpPr>
        <p:spPr>
          <a:xfrm>
            <a:off x="959634" y="5026940"/>
            <a:ext cx="8596668" cy="9801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dirty="0"/>
              <a:t>Het G-ED telt voor 50% mee voor je diploma. Met het G-ED ga je dus het examen in.</a:t>
            </a:r>
          </a:p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703240" y="3637814"/>
            <a:ext cx="521317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nl-NL" sz="32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D98803F-8246-4466-9D33-FFB4CAE43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2843808" cy="96369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657570F-CAEF-CA94-B740-66B3AE435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90" y="963699"/>
            <a:ext cx="10291519" cy="53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13FA9-C1BD-F892-769A-13BC8C72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Toetsweken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ED292D-BC53-2F67-5786-88A61B710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Toetsonderdelen</a:t>
            </a:r>
            <a:r>
              <a:rPr lang="nl-NL" dirty="0"/>
              <a:t> staan op de schoolsite voor elk leerjaar, komt </a:t>
            </a:r>
            <a:r>
              <a:rPr lang="nl-NL" dirty="0" err="1"/>
              <a:t>zsm</a:t>
            </a:r>
            <a:r>
              <a:rPr lang="nl-NL" dirty="0"/>
              <a:t>.</a:t>
            </a:r>
          </a:p>
          <a:p>
            <a:r>
              <a:rPr lang="nl-NL" dirty="0"/>
              <a:t>Bij kijk- en luistertoetsen kan een leerling niet meer naar binnen als de docent de toets start. Op tijd komen is hier een absolute must.</a:t>
            </a:r>
          </a:p>
          <a:p>
            <a:r>
              <a:rPr lang="nl-NL" dirty="0"/>
              <a:t>Alleen periode 4 in leerjaar 3 heeft geen herkansing.</a:t>
            </a:r>
            <a:endParaRPr lang="nl-NL" sz="1800" dirty="0"/>
          </a:p>
          <a:p>
            <a:r>
              <a:rPr lang="nl-NL" sz="1800" dirty="0"/>
              <a:t>Er zijn 4 </a:t>
            </a:r>
            <a:r>
              <a:rPr lang="nl-NL" sz="1800" dirty="0" err="1"/>
              <a:t>toetsweken</a:t>
            </a:r>
            <a:r>
              <a:rPr lang="nl-NL" sz="1800" dirty="0"/>
              <a:t> voor leerjaar 3. </a:t>
            </a:r>
          </a:p>
          <a:p>
            <a:pPr lvl="1"/>
            <a:r>
              <a:rPr lang="nl-NL" sz="1800" dirty="0"/>
              <a:t>Leerjaar 3, 3</a:t>
            </a:r>
            <a:r>
              <a:rPr lang="nl-NL" sz="1800" baseline="30000" dirty="0"/>
              <a:t>de</a:t>
            </a:r>
            <a:r>
              <a:rPr lang="nl-NL" sz="1800" dirty="0"/>
              <a:t> </a:t>
            </a:r>
            <a:r>
              <a:rPr lang="nl-NL" sz="1800" dirty="0" err="1"/>
              <a:t>toetsweek</a:t>
            </a:r>
            <a:r>
              <a:rPr lang="nl-NL" sz="1800" dirty="0"/>
              <a:t> zijn </a:t>
            </a:r>
            <a:r>
              <a:rPr lang="nl-NL" sz="1800" b="1" dirty="0"/>
              <a:t>PTA toetsen </a:t>
            </a:r>
            <a:r>
              <a:rPr lang="nl-NL" sz="1800" dirty="0"/>
              <a:t>met herkansing.</a:t>
            </a:r>
          </a:p>
          <a:p>
            <a:r>
              <a:rPr lang="nl-NL" sz="1800" dirty="0"/>
              <a:t>Er zijn 3 </a:t>
            </a:r>
            <a:r>
              <a:rPr lang="nl-NL" sz="1800" dirty="0" err="1"/>
              <a:t>toetsweken</a:t>
            </a:r>
            <a:r>
              <a:rPr lang="nl-NL" sz="1800" dirty="0"/>
              <a:t> voor leerjaar 4.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456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326543-E6E2-FEEB-97C3-83740666B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054" y="4963841"/>
            <a:ext cx="8596667" cy="674024"/>
          </a:xfrm>
        </p:spPr>
        <p:txBody>
          <a:bodyPr>
            <a:normAutofit/>
          </a:bodyPr>
          <a:lstStyle/>
          <a:p>
            <a:r>
              <a:rPr lang="nl-NL" sz="1800" b="1" dirty="0"/>
              <a:t>Dikgedrukt zijn PTA toetsen.</a:t>
            </a:r>
            <a:endParaRPr lang="nl-NL" sz="1800" dirty="0">
              <a:highlight>
                <a:srgbClr val="00FF00"/>
              </a:highlight>
            </a:endParaRP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0E84BC-CBEE-EDEE-CA75-0A9CB82EA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4" y="1579563"/>
            <a:ext cx="11197625" cy="30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3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12118-FF46-4052-BB83-C21906D1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10110"/>
            <a:ext cx="8596668" cy="820290"/>
          </a:xfrm>
        </p:spPr>
        <p:txBody>
          <a:bodyPr/>
          <a:lstStyle/>
          <a:p>
            <a:r>
              <a:rPr lang="nl-NL" dirty="0"/>
              <a:t>Inhalen of ziekte bij toetsen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7DEBC7-B8BC-473A-8B63-08A20715B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Inhalen</a:t>
            </a:r>
          </a:p>
          <a:p>
            <a:r>
              <a:rPr lang="nl-NL" dirty="0"/>
              <a:t>Inhalen alleen als de absentie goed in ons systeem staat.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b="1" u="sng" dirty="0"/>
              <a:t>Vooraf</a:t>
            </a:r>
            <a:r>
              <a:rPr lang="nl-NL" dirty="0"/>
              <a:t> gemeld door ouders/verzorgers aan centrale receptie op </a:t>
            </a:r>
          </a:p>
          <a:p>
            <a:pPr marL="0" indent="0">
              <a:buNone/>
            </a:pPr>
            <a:r>
              <a:rPr lang="nl-NL" b="1" dirty="0"/>
              <a:t>	030-6914544</a:t>
            </a:r>
            <a:r>
              <a:rPr lang="nl-NL" dirty="0"/>
              <a:t>, of inspreken op voicemail.</a:t>
            </a:r>
          </a:p>
          <a:p>
            <a:r>
              <a:rPr lang="nl-NL" dirty="0"/>
              <a:t>Speciaal </a:t>
            </a:r>
            <a:r>
              <a:rPr lang="nl-NL" dirty="0" err="1"/>
              <a:t>inhaaluur</a:t>
            </a:r>
            <a:r>
              <a:rPr lang="nl-NL" dirty="0"/>
              <a:t> per week op dinsdagmiddag bij het leercentrum.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Ziekte.</a:t>
            </a:r>
          </a:p>
          <a:p>
            <a:r>
              <a:rPr lang="nl-NL" dirty="0"/>
              <a:t>Volgens schoolexamenreglement.</a:t>
            </a:r>
          </a:p>
          <a:p>
            <a:r>
              <a:rPr lang="nl-NL" dirty="0"/>
              <a:t>Vooraf gemeld door ouders/verzorgers.</a:t>
            </a:r>
          </a:p>
          <a:p>
            <a:r>
              <a:rPr lang="nl-NL" dirty="0"/>
              <a:t>Voor elke </a:t>
            </a:r>
            <a:r>
              <a:rPr lang="nl-NL" dirty="0" err="1"/>
              <a:t>toetsdag</a:t>
            </a:r>
            <a:r>
              <a:rPr lang="nl-NL" dirty="0"/>
              <a:t> afzonderlijk.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2866AE1-7D65-4481-A420-D7A79DA28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3275856" cy="11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5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6E861-80B1-9E35-B354-AED4F917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PWS (profielwerkstuk voor TL leerlingen)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C41E68-CC87-DB13-BC73-0852E805D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0017"/>
            <a:ext cx="8596668" cy="4770783"/>
          </a:xfrm>
        </p:spPr>
        <p:txBody>
          <a:bodyPr>
            <a:normAutofit/>
          </a:bodyPr>
          <a:lstStyle/>
          <a:p>
            <a:r>
              <a:rPr lang="nl-NL" dirty="0"/>
              <a:t>Het PWS is een verplicht onderzoeksverslag.</a:t>
            </a:r>
          </a:p>
          <a:p>
            <a:r>
              <a:rPr lang="nl-NL" dirty="0"/>
              <a:t>Het moet afgerond worden met een voldoende of goed.</a:t>
            </a:r>
          </a:p>
          <a:p>
            <a:r>
              <a:rPr lang="nl-NL" dirty="0"/>
              <a:t>Leerlingen werken met een planning hierin staat wat ze elke week moeten inleveren. Werken gebeurt voornamelijk thuis. Op school ondersteuning tijdens een mentoruur en Nederlands.</a:t>
            </a:r>
          </a:p>
          <a:p>
            <a:r>
              <a:rPr lang="nl-NL" dirty="0"/>
              <a:t>Leerlingen maken het alleen.</a:t>
            </a:r>
          </a:p>
          <a:p>
            <a:r>
              <a:rPr lang="nl-NL" dirty="0"/>
              <a:t>Leerlingen worden begeleid door een lesgevende docent.</a:t>
            </a:r>
          </a:p>
          <a:p>
            <a:r>
              <a:rPr lang="nl-NL" dirty="0"/>
              <a:t>Alle informatie die ze nodig hebben kunnen leerlingen vinden in </a:t>
            </a:r>
            <a:r>
              <a:rPr lang="nl-NL" dirty="0" err="1"/>
              <a:t>Apprentice</a:t>
            </a:r>
            <a:r>
              <a:rPr lang="nl-NL" dirty="0"/>
              <a:t> hier staat ook een handleiding voor het werken aan het PWS</a:t>
            </a:r>
          </a:p>
          <a:p>
            <a:r>
              <a:rPr lang="nl-NL" dirty="0"/>
              <a:t>Op 28 november is de deadline om nog de laatste feedback te krijgen op je volledige PWS. 8 december is de definitieve deadline.</a:t>
            </a:r>
          </a:p>
          <a:p>
            <a:r>
              <a:rPr lang="nl-NL" dirty="0"/>
              <a:t>9 december hebben de leerlingen presentaties. Ouders, opa’s, oma’s, broers en zussen zijn welkom.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99796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b0b2422-662a-411d-84d4-4d21fb88c95d}" enabled="0" method="" siteId="{7b0b2422-662a-411d-84d4-4d21fb88c9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1702</TotalTime>
  <Words>1488</Words>
  <Application>Microsoft Office PowerPoint</Application>
  <PresentationFormat>Breedbeeld</PresentationFormat>
  <Paragraphs>241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5" baseType="lpstr">
      <vt:lpstr>Aptos</vt:lpstr>
      <vt:lpstr>Arial</vt:lpstr>
      <vt:lpstr>Calibri</vt:lpstr>
      <vt:lpstr>Symbol</vt:lpstr>
      <vt:lpstr>Trebuchet MS</vt:lpstr>
      <vt:lpstr>Wingdings</vt:lpstr>
      <vt:lpstr>Wingdings 3</vt:lpstr>
      <vt:lpstr>Facet</vt:lpstr>
      <vt:lpstr>PowerPoint-presentatie</vt:lpstr>
      <vt:lpstr>Programma</vt:lpstr>
      <vt:lpstr>Enkele afkortingen </vt:lpstr>
      <vt:lpstr>PTA</vt:lpstr>
      <vt:lpstr>PowerPoint-presentatie</vt:lpstr>
      <vt:lpstr>Toetsweken</vt:lpstr>
      <vt:lpstr>PowerPoint-presentatie</vt:lpstr>
      <vt:lpstr>Inhalen of ziekte bij toetsen</vt:lpstr>
      <vt:lpstr>PWS (profielwerkstuk voor TL leerlingen)</vt:lpstr>
      <vt:lpstr>Belangrijk!</vt:lpstr>
      <vt:lpstr>CSPE en CE</vt:lpstr>
      <vt:lpstr>Examendata</vt:lpstr>
      <vt:lpstr>Uitslag examen.</vt:lpstr>
      <vt:lpstr>Extra informatie over examen</vt:lpstr>
      <vt:lpstr>Examenfaciliteiten</vt:lpstr>
      <vt:lpstr>PowerPoint-presentatie</vt:lpstr>
      <vt:lpstr>Van VMBO naar MBO</vt:lpstr>
      <vt:lpstr>PowerPoint-presentatie</vt:lpstr>
      <vt:lpstr>PowerPoint-presentatie</vt:lpstr>
      <vt:lpstr>De rol van de leerling</vt:lpstr>
      <vt:lpstr>De rol van de ouders</vt:lpstr>
      <vt:lpstr>Welke keuze maak ik als vervolgopleiding?</vt:lpstr>
      <vt:lpstr>Jaar 3</vt:lpstr>
      <vt:lpstr>Jaar 4</vt:lpstr>
      <vt:lpstr>28 en 29 november</vt:lpstr>
      <vt:lpstr>Niveaus op het MBO</vt:lpstr>
      <vt:lpstr>Vervolgstudie</vt:lpstr>
      <vt:lpstr>Aanmelden</vt:lpstr>
      <vt:lpstr>Het MBO aan zet</vt:lpstr>
      <vt:lpstr>Wet op Toelatingsrecht</vt:lpstr>
      <vt:lpstr>Open dagen</vt:lpstr>
      <vt:lpstr>Van GL/TL naar HAVO</vt:lpstr>
      <vt:lpstr>Doorstroomprogramma </vt:lpstr>
      <vt:lpstr>PowerPoint-presentatie</vt:lpstr>
      <vt:lpstr>Als je naar de havo wil gaan, kun je kiezen uit vier profielen </vt:lpstr>
      <vt:lpstr>Binnenkort worden de leerlingen door de mentor benaderd voor het havo doorstroomprogramma</vt:lpstr>
      <vt:lpstr>Vragen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Arnaud Stoffels</dc:creator>
  <cp:lastModifiedBy>Arnaud Stoffels</cp:lastModifiedBy>
  <cp:revision>40</cp:revision>
  <dcterms:created xsi:type="dcterms:W3CDTF">2022-09-23T14:25:45Z</dcterms:created>
  <dcterms:modified xsi:type="dcterms:W3CDTF">2025-09-17T09:28:13Z</dcterms:modified>
</cp:coreProperties>
</file>